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7" r:id="rId8"/>
    <p:sldId id="332" r:id="rId9"/>
    <p:sldId id="338" r:id="rId10"/>
    <p:sldId id="298" r:id="rId11"/>
    <p:sldId id="262" r:id="rId12"/>
    <p:sldId id="299" r:id="rId13"/>
    <p:sldId id="333" r:id="rId14"/>
    <p:sldId id="264" r:id="rId15"/>
    <p:sldId id="266" r:id="rId16"/>
    <p:sldId id="265" r:id="rId17"/>
    <p:sldId id="276" r:id="rId18"/>
    <p:sldId id="303" r:id="rId19"/>
    <p:sldId id="293" r:id="rId20"/>
    <p:sldId id="334" r:id="rId21"/>
    <p:sldId id="335" r:id="rId22"/>
    <p:sldId id="336"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6" d="100"/>
          <a:sy n="66" d="100"/>
        </p:scale>
        <p:origin x="1536" y="58"/>
      </p:cViewPr>
      <p:guideLst>
        <p:guide orient="horz" pos="2160"/>
        <p:guide pos="3840"/>
      </p:guideLst>
    </p:cSldViewPr>
  </p:slideViewPr>
  <p:notesTextViewPr>
    <p:cViewPr>
      <p:scale>
        <a:sx n="1" d="1"/>
        <a:sy n="1" d="1"/>
      </p:scale>
      <p:origin x="0" y="0"/>
    </p:cViewPr>
  </p:notesTextViewPr>
  <p:sorterViewPr>
    <p:cViewPr>
      <p:scale>
        <a:sx n="100" d="100"/>
        <a:sy n="100" d="100"/>
      </p:scale>
      <p:origin x="0" y="-22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Classification Method 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Fit 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K-Nearest Neighbor</c:v>
                </c:pt>
              </c:strCache>
            </c:strRef>
          </c:cat>
          <c:val>
            <c:numRef>
              <c:f>Sheet1!$B$2:$B$5</c:f>
              <c:numCache>
                <c:formatCode>General</c:formatCode>
                <c:ptCount val="4"/>
                <c:pt idx="0">
                  <c:v>0.84599999999999997</c:v>
                </c:pt>
                <c:pt idx="1">
                  <c:v>0.84799999999999998</c:v>
                </c:pt>
                <c:pt idx="2">
                  <c:v>0.9</c:v>
                </c:pt>
                <c:pt idx="3">
                  <c:v>0.84799999999999998</c:v>
                </c:pt>
              </c:numCache>
            </c:numRef>
          </c:val>
          <c:extLst>
            <c:ext xmlns:c16="http://schemas.microsoft.com/office/drawing/2014/chart" uri="{C3380CC4-5D6E-409C-BE32-E72D297353CC}">
              <c16:uniqueId val="{00000000-C7D4-4B77-9A91-BE82B333F9D1}"/>
            </c:ext>
          </c:extLst>
        </c:ser>
        <c:ser>
          <c:idx val="1"/>
          <c:order val="1"/>
          <c:tx>
            <c:strRef>
              <c:f>Sheet1!$C$1</c:f>
              <c:strCache>
                <c:ptCount val="1"/>
                <c:pt idx="0">
                  <c:v>Model Accuracy</c:v>
                </c:pt>
              </c:strCache>
            </c:strRef>
          </c:tx>
          <c:spPr>
            <a:solidFill>
              <a:schemeClr val="accent2"/>
            </a:solidFill>
            <a:ln>
              <a:noFill/>
            </a:ln>
            <a:effectLst/>
          </c:spPr>
          <c:invertIfNegative val="0"/>
          <c:cat>
            <c:strRef>
              <c:f>Sheet1!$A$2:$A$5</c:f>
              <c:strCache>
                <c:ptCount val="4"/>
                <c:pt idx="0">
                  <c:v>Logistic Regression</c:v>
                </c:pt>
                <c:pt idx="1">
                  <c:v>SVM</c:v>
                </c:pt>
                <c:pt idx="2">
                  <c:v>Decision Tree</c:v>
                </c:pt>
                <c:pt idx="3">
                  <c:v>K-Nearest Neighbor</c:v>
                </c:pt>
              </c:strCache>
            </c:strRef>
          </c:cat>
          <c:val>
            <c:numRef>
              <c:f>Sheet1!$C$2:$C$5</c:f>
              <c:numCache>
                <c:formatCode>General</c:formatCode>
                <c:ptCount val="4"/>
                <c:pt idx="0">
                  <c:v>0.83299999999999996</c:v>
                </c:pt>
                <c:pt idx="1">
                  <c:v>0.83299999999999996</c:v>
                </c:pt>
                <c:pt idx="2">
                  <c:v>0.94399999999999995</c:v>
                </c:pt>
                <c:pt idx="3">
                  <c:v>0.83299999999999996</c:v>
                </c:pt>
              </c:numCache>
            </c:numRef>
          </c:val>
          <c:extLst>
            <c:ext xmlns:c16="http://schemas.microsoft.com/office/drawing/2014/chart" uri="{C3380CC4-5D6E-409C-BE32-E72D297353CC}">
              <c16:uniqueId val="{00000001-C7D4-4B77-9A91-BE82B333F9D1}"/>
            </c:ext>
          </c:extLst>
        </c:ser>
        <c:dLbls>
          <c:showLegendKey val="0"/>
          <c:showVal val="0"/>
          <c:showCatName val="0"/>
          <c:showSerName val="0"/>
          <c:showPercent val="0"/>
          <c:showBubbleSize val="0"/>
        </c:dLbls>
        <c:gapWidth val="182"/>
        <c:axId val="760307711"/>
        <c:axId val="760316863"/>
      </c:barChart>
      <c:catAx>
        <c:axId val="7603077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0316863"/>
        <c:crosses val="autoZero"/>
        <c:auto val="1"/>
        <c:lblAlgn val="ctr"/>
        <c:lblOffset val="100"/>
        <c:noMultiLvlLbl val="0"/>
      </c:catAx>
      <c:valAx>
        <c:axId val="7603168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0307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F17DF-F4ED-4D60-B810-9537D16E30D0}" type="doc">
      <dgm:prSet loTypeId="urn:microsoft.com/office/officeart/2005/8/layout/chevron1" loCatId="process" qsTypeId="urn:microsoft.com/office/officeart/2005/8/quickstyle/simple1" qsCatId="simple" csTypeId="urn:microsoft.com/office/officeart/2005/8/colors/accent1_2" csCatId="accent1" phldr="1"/>
      <dgm:spPr/>
    </dgm:pt>
    <dgm:pt modelId="{5BA6C37A-69E9-492F-A3DF-DA8482C4161C}">
      <dgm:prSet phldrT="[Text]"/>
      <dgm:spPr/>
      <dgm:t>
        <a:bodyPr/>
        <a:lstStyle/>
        <a:p>
          <a:r>
            <a:rPr lang="en-US" dirty="0"/>
            <a:t>Import Request, Pandas, and </a:t>
          </a:r>
          <a:r>
            <a:rPr lang="en-US" dirty="0" err="1"/>
            <a:t>Numpy</a:t>
          </a:r>
          <a:r>
            <a:rPr lang="en-US" dirty="0"/>
            <a:t> Libraries</a:t>
          </a:r>
        </a:p>
      </dgm:t>
    </dgm:pt>
    <dgm:pt modelId="{CAA6E8AE-DC90-432C-9A5D-10015A1369B7}" type="parTrans" cxnId="{5FC28BD0-775B-4666-A77F-5197992F76FF}">
      <dgm:prSet/>
      <dgm:spPr/>
      <dgm:t>
        <a:bodyPr/>
        <a:lstStyle/>
        <a:p>
          <a:endParaRPr lang="en-US"/>
        </a:p>
      </dgm:t>
    </dgm:pt>
    <dgm:pt modelId="{BB268CDF-F119-48FB-BD54-F1BEEC67BE51}" type="sibTrans" cxnId="{5FC28BD0-775B-4666-A77F-5197992F76FF}">
      <dgm:prSet/>
      <dgm:spPr/>
      <dgm:t>
        <a:bodyPr/>
        <a:lstStyle/>
        <a:p>
          <a:endParaRPr lang="en-US"/>
        </a:p>
      </dgm:t>
    </dgm:pt>
    <dgm:pt modelId="{13242E29-83C5-41BC-A196-188BC8EBC5E7}">
      <dgm:prSet phldrT="[Text]"/>
      <dgm:spPr/>
      <dgm:t>
        <a:bodyPr/>
        <a:lstStyle/>
        <a:p>
          <a:r>
            <a:rPr lang="en-US" dirty="0"/>
            <a:t>Use pre-defined functions to get data using REST </a:t>
          </a:r>
          <a:r>
            <a:rPr lang="en-US" dirty="0" err="1"/>
            <a:t>api</a:t>
          </a:r>
          <a:r>
            <a:rPr lang="en-US" dirty="0"/>
            <a:t> calls</a:t>
          </a:r>
        </a:p>
      </dgm:t>
    </dgm:pt>
    <dgm:pt modelId="{14765914-A13C-4F58-B3DF-F5A7AEFB7183}" type="parTrans" cxnId="{70F8505E-630F-4E15-87FB-611EE1F962DB}">
      <dgm:prSet/>
      <dgm:spPr/>
      <dgm:t>
        <a:bodyPr/>
        <a:lstStyle/>
        <a:p>
          <a:endParaRPr lang="en-US"/>
        </a:p>
      </dgm:t>
    </dgm:pt>
    <dgm:pt modelId="{CB4BA20C-BAFF-4CB3-BEC1-9EFC7881DBF3}" type="sibTrans" cxnId="{70F8505E-630F-4E15-87FB-611EE1F962DB}">
      <dgm:prSet/>
      <dgm:spPr/>
      <dgm:t>
        <a:bodyPr/>
        <a:lstStyle/>
        <a:p>
          <a:endParaRPr lang="en-US"/>
        </a:p>
      </dgm:t>
    </dgm:pt>
    <dgm:pt modelId="{91A2E557-F0F3-47F3-870F-DF669722A4A1}">
      <dgm:prSet phldrT="[Text]"/>
      <dgm:spPr/>
      <dgm:t>
        <a:bodyPr/>
        <a:lstStyle/>
        <a:p>
          <a:r>
            <a:rPr lang="en-US" dirty="0"/>
            <a:t>Identify JSON-formatted file URL and make get request to obtain data file</a:t>
          </a:r>
        </a:p>
      </dgm:t>
    </dgm:pt>
    <dgm:pt modelId="{11E4201C-BCB4-47AB-990D-D3FD62809661}" type="parTrans" cxnId="{7BEB6B39-54D1-466F-AB6D-F227C1D55C2B}">
      <dgm:prSet/>
      <dgm:spPr/>
      <dgm:t>
        <a:bodyPr/>
        <a:lstStyle/>
        <a:p>
          <a:endParaRPr lang="en-US"/>
        </a:p>
      </dgm:t>
    </dgm:pt>
    <dgm:pt modelId="{92038511-D256-445B-B5A4-1CCC2D144210}" type="sibTrans" cxnId="{7BEB6B39-54D1-466F-AB6D-F227C1D55C2B}">
      <dgm:prSet/>
      <dgm:spPr/>
      <dgm:t>
        <a:bodyPr/>
        <a:lstStyle/>
        <a:p>
          <a:endParaRPr lang="en-US"/>
        </a:p>
      </dgm:t>
    </dgm:pt>
    <dgm:pt modelId="{6FCD3854-8751-40EC-9013-303AAF8F57DB}">
      <dgm:prSet/>
      <dgm:spPr/>
      <dgm:t>
        <a:bodyPr/>
        <a:lstStyle/>
        <a:p>
          <a:r>
            <a:rPr lang="en-US" dirty="0"/>
            <a:t>Call Helper functions to get specific data from the larger data file</a:t>
          </a:r>
        </a:p>
      </dgm:t>
    </dgm:pt>
    <dgm:pt modelId="{02546567-009D-4291-94D4-CC2FDF3AB226}" type="parTrans" cxnId="{176F5DFA-6729-47A2-BB53-D249D238B1FD}">
      <dgm:prSet/>
      <dgm:spPr/>
      <dgm:t>
        <a:bodyPr/>
        <a:lstStyle/>
        <a:p>
          <a:endParaRPr lang="en-US"/>
        </a:p>
      </dgm:t>
    </dgm:pt>
    <dgm:pt modelId="{14D87E73-3D88-49F2-9039-CF3052841188}" type="sibTrans" cxnId="{176F5DFA-6729-47A2-BB53-D249D238B1FD}">
      <dgm:prSet/>
      <dgm:spPr/>
      <dgm:t>
        <a:bodyPr/>
        <a:lstStyle/>
        <a:p>
          <a:endParaRPr lang="en-US"/>
        </a:p>
      </dgm:t>
    </dgm:pt>
    <dgm:pt modelId="{C9719BF9-2FB6-4D82-8662-A47975E191FA}">
      <dgm:prSet/>
      <dgm:spPr/>
      <dgm:t>
        <a:bodyPr/>
        <a:lstStyle/>
        <a:p>
          <a:r>
            <a:rPr lang="en-US" dirty="0"/>
            <a:t>Create a new </a:t>
          </a:r>
          <a:r>
            <a:rPr lang="en-US" dirty="0" err="1"/>
            <a:t>dataframe</a:t>
          </a:r>
          <a:r>
            <a:rPr lang="en-US" dirty="0"/>
            <a:t>  with the desired data, filter, and clean data</a:t>
          </a:r>
        </a:p>
      </dgm:t>
    </dgm:pt>
    <dgm:pt modelId="{8B55466E-A168-43D6-8404-73EC7DEBED3F}" type="parTrans" cxnId="{CAE030AE-7C1E-46B7-901F-D78AC3119EE8}">
      <dgm:prSet/>
      <dgm:spPr/>
      <dgm:t>
        <a:bodyPr/>
        <a:lstStyle/>
        <a:p>
          <a:endParaRPr lang="en-US"/>
        </a:p>
      </dgm:t>
    </dgm:pt>
    <dgm:pt modelId="{3FE8BCC0-CC43-41C3-BB07-F787A512FA07}" type="sibTrans" cxnId="{CAE030AE-7C1E-46B7-901F-D78AC3119EE8}">
      <dgm:prSet/>
      <dgm:spPr/>
      <dgm:t>
        <a:bodyPr/>
        <a:lstStyle/>
        <a:p>
          <a:endParaRPr lang="en-US"/>
        </a:p>
      </dgm:t>
    </dgm:pt>
    <dgm:pt modelId="{B69A83B3-13D9-47FB-B153-0A746D338701}" type="pres">
      <dgm:prSet presAssocID="{463F17DF-F4ED-4D60-B810-9537D16E30D0}" presName="Name0" presStyleCnt="0">
        <dgm:presLayoutVars>
          <dgm:dir/>
          <dgm:animLvl val="lvl"/>
          <dgm:resizeHandles val="exact"/>
        </dgm:presLayoutVars>
      </dgm:prSet>
      <dgm:spPr/>
    </dgm:pt>
    <dgm:pt modelId="{97B0EE2E-F102-47F1-9A67-B0773E6FDAE5}" type="pres">
      <dgm:prSet presAssocID="{5BA6C37A-69E9-492F-A3DF-DA8482C4161C}" presName="parTxOnly" presStyleLbl="node1" presStyleIdx="0" presStyleCnt="5">
        <dgm:presLayoutVars>
          <dgm:chMax val="0"/>
          <dgm:chPref val="0"/>
          <dgm:bulletEnabled val="1"/>
        </dgm:presLayoutVars>
      </dgm:prSet>
      <dgm:spPr/>
    </dgm:pt>
    <dgm:pt modelId="{8414284A-1AAB-4420-8EDE-075E064EE586}" type="pres">
      <dgm:prSet presAssocID="{BB268CDF-F119-48FB-BD54-F1BEEC67BE51}" presName="parTxOnlySpace" presStyleCnt="0"/>
      <dgm:spPr/>
    </dgm:pt>
    <dgm:pt modelId="{E52FBC97-18BD-4B4C-B0E2-AA03546B5EBC}" type="pres">
      <dgm:prSet presAssocID="{13242E29-83C5-41BC-A196-188BC8EBC5E7}" presName="parTxOnly" presStyleLbl="node1" presStyleIdx="1" presStyleCnt="5">
        <dgm:presLayoutVars>
          <dgm:chMax val="0"/>
          <dgm:chPref val="0"/>
          <dgm:bulletEnabled val="1"/>
        </dgm:presLayoutVars>
      </dgm:prSet>
      <dgm:spPr/>
    </dgm:pt>
    <dgm:pt modelId="{7492613C-6768-4754-85FC-7AA374E2624E}" type="pres">
      <dgm:prSet presAssocID="{CB4BA20C-BAFF-4CB3-BEC1-9EFC7881DBF3}" presName="parTxOnlySpace" presStyleCnt="0"/>
      <dgm:spPr/>
    </dgm:pt>
    <dgm:pt modelId="{91771BE4-6CCE-484A-A52A-E95954E94002}" type="pres">
      <dgm:prSet presAssocID="{91A2E557-F0F3-47F3-870F-DF669722A4A1}" presName="parTxOnly" presStyleLbl="node1" presStyleIdx="2" presStyleCnt="5">
        <dgm:presLayoutVars>
          <dgm:chMax val="0"/>
          <dgm:chPref val="0"/>
          <dgm:bulletEnabled val="1"/>
        </dgm:presLayoutVars>
      </dgm:prSet>
      <dgm:spPr/>
    </dgm:pt>
    <dgm:pt modelId="{F7CD429E-5CAF-4BC3-B54B-81C6C9D46D14}" type="pres">
      <dgm:prSet presAssocID="{92038511-D256-445B-B5A4-1CCC2D144210}" presName="parTxOnlySpace" presStyleCnt="0"/>
      <dgm:spPr/>
    </dgm:pt>
    <dgm:pt modelId="{144FCD11-F28D-4401-8E20-48CE63F5ACB6}" type="pres">
      <dgm:prSet presAssocID="{6FCD3854-8751-40EC-9013-303AAF8F57DB}" presName="parTxOnly" presStyleLbl="node1" presStyleIdx="3" presStyleCnt="5">
        <dgm:presLayoutVars>
          <dgm:chMax val="0"/>
          <dgm:chPref val="0"/>
          <dgm:bulletEnabled val="1"/>
        </dgm:presLayoutVars>
      </dgm:prSet>
      <dgm:spPr/>
    </dgm:pt>
    <dgm:pt modelId="{F284AD26-2047-4016-8906-F1704AC33B12}" type="pres">
      <dgm:prSet presAssocID="{14D87E73-3D88-49F2-9039-CF3052841188}" presName="parTxOnlySpace" presStyleCnt="0"/>
      <dgm:spPr/>
    </dgm:pt>
    <dgm:pt modelId="{3BD3D6E2-88CD-4E8D-AF9D-943F2535E0C7}" type="pres">
      <dgm:prSet presAssocID="{C9719BF9-2FB6-4D82-8662-A47975E191FA}" presName="parTxOnly" presStyleLbl="node1" presStyleIdx="4" presStyleCnt="5">
        <dgm:presLayoutVars>
          <dgm:chMax val="0"/>
          <dgm:chPref val="0"/>
          <dgm:bulletEnabled val="1"/>
        </dgm:presLayoutVars>
      </dgm:prSet>
      <dgm:spPr/>
    </dgm:pt>
  </dgm:ptLst>
  <dgm:cxnLst>
    <dgm:cxn modelId="{8379E624-BE51-47DD-B75B-B2DA820A2195}" type="presOf" srcId="{C9719BF9-2FB6-4D82-8662-A47975E191FA}" destId="{3BD3D6E2-88CD-4E8D-AF9D-943F2535E0C7}" srcOrd="0" destOrd="0" presId="urn:microsoft.com/office/officeart/2005/8/layout/chevron1"/>
    <dgm:cxn modelId="{7BEB6B39-54D1-466F-AB6D-F227C1D55C2B}" srcId="{463F17DF-F4ED-4D60-B810-9537D16E30D0}" destId="{91A2E557-F0F3-47F3-870F-DF669722A4A1}" srcOrd="2" destOrd="0" parTransId="{11E4201C-BCB4-47AB-990D-D3FD62809661}" sibTransId="{92038511-D256-445B-B5A4-1CCC2D144210}"/>
    <dgm:cxn modelId="{70F8505E-630F-4E15-87FB-611EE1F962DB}" srcId="{463F17DF-F4ED-4D60-B810-9537D16E30D0}" destId="{13242E29-83C5-41BC-A196-188BC8EBC5E7}" srcOrd="1" destOrd="0" parTransId="{14765914-A13C-4F58-B3DF-F5A7AEFB7183}" sibTransId="{CB4BA20C-BAFF-4CB3-BEC1-9EFC7881DBF3}"/>
    <dgm:cxn modelId="{91ED0A86-E7B4-4451-A10A-35DC305BB92E}" type="presOf" srcId="{463F17DF-F4ED-4D60-B810-9537D16E30D0}" destId="{B69A83B3-13D9-47FB-B153-0A746D338701}" srcOrd="0" destOrd="0" presId="urn:microsoft.com/office/officeart/2005/8/layout/chevron1"/>
    <dgm:cxn modelId="{CAE030AE-7C1E-46B7-901F-D78AC3119EE8}" srcId="{463F17DF-F4ED-4D60-B810-9537D16E30D0}" destId="{C9719BF9-2FB6-4D82-8662-A47975E191FA}" srcOrd="4" destOrd="0" parTransId="{8B55466E-A168-43D6-8404-73EC7DEBED3F}" sibTransId="{3FE8BCC0-CC43-41C3-BB07-F787A512FA07}"/>
    <dgm:cxn modelId="{2410F0B9-E5A3-4464-9A18-EDA79AC6FA9B}" type="presOf" srcId="{13242E29-83C5-41BC-A196-188BC8EBC5E7}" destId="{E52FBC97-18BD-4B4C-B0E2-AA03546B5EBC}" srcOrd="0" destOrd="0" presId="urn:microsoft.com/office/officeart/2005/8/layout/chevron1"/>
    <dgm:cxn modelId="{DBE852CD-DF16-4035-8351-3CD6C7AFFBE0}" type="presOf" srcId="{6FCD3854-8751-40EC-9013-303AAF8F57DB}" destId="{144FCD11-F28D-4401-8E20-48CE63F5ACB6}" srcOrd="0" destOrd="0" presId="urn:microsoft.com/office/officeart/2005/8/layout/chevron1"/>
    <dgm:cxn modelId="{5FC28BD0-775B-4666-A77F-5197992F76FF}" srcId="{463F17DF-F4ED-4D60-B810-9537D16E30D0}" destId="{5BA6C37A-69E9-492F-A3DF-DA8482C4161C}" srcOrd="0" destOrd="0" parTransId="{CAA6E8AE-DC90-432C-9A5D-10015A1369B7}" sibTransId="{BB268CDF-F119-48FB-BD54-F1BEEC67BE51}"/>
    <dgm:cxn modelId="{943647EE-4383-46DA-938B-44E8936686E8}" type="presOf" srcId="{5BA6C37A-69E9-492F-A3DF-DA8482C4161C}" destId="{97B0EE2E-F102-47F1-9A67-B0773E6FDAE5}" srcOrd="0" destOrd="0" presId="urn:microsoft.com/office/officeart/2005/8/layout/chevron1"/>
    <dgm:cxn modelId="{176F5DFA-6729-47A2-BB53-D249D238B1FD}" srcId="{463F17DF-F4ED-4D60-B810-9537D16E30D0}" destId="{6FCD3854-8751-40EC-9013-303AAF8F57DB}" srcOrd="3" destOrd="0" parTransId="{02546567-009D-4291-94D4-CC2FDF3AB226}" sibTransId="{14D87E73-3D88-49F2-9039-CF3052841188}"/>
    <dgm:cxn modelId="{2DE163FE-7091-4F6F-9942-E63F0BB28826}" type="presOf" srcId="{91A2E557-F0F3-47F3-870F-DF669722A4A1}" destId="{91771BE4-6CCE-484A-A52A-E95954E94002}" srcOrd="0" destOrd="0" presId="urn:microsoft.com/office/officeart/2005/8/layout/chevron1"/>
    <dgm:cxn modelId="{401D2EED-E5EA-49E3-9341-DECA4D48B335}" type="presParOf" srcId="{B69A83B3-13D9-47FB-B153-0A746D338701}" destId="{97B0EE2E-F102-47F1-9A67-B0773E6FDAE5}" srcOrd="0" destOrd="0" presId="urn:microsoft.com/office/officeart/2005/8/layout/chevron1"/>
    <dgm:cxn modelId="{C4FC8F55-ECEB-42CD-B9EA-58D2CCC1EB35}" type="presParOf" srcId="{B69A83B3-13D9-47FB-B153-0A746D338701}" destId="{8414284A-1AAB-4420-8EDE-075E064EE586}" srcOrd="1" destOrd="0" presId="urn:microsoft.com/office/officeart/2005/8/layout/chevron1"/>
    <dgm:cxn modelId="{E4CD9364-E49A-40A5-881B-D4AA70990BDE}" type="presParOf" srcId="{B69A83B3-13D9-47FB-B153-0A746D338701}" destId="{E52FBC97-18BD-4B4C-B0E2-AA03546B5EBC}" srcOrd="2" destOrd="0" presId="urn:microsoft.com/office/officeart/2005/8/layout/chevron1"/>
    <dgm:cxn modelId="{BCC6E623-B73B-47E8-86EB-FC3633B7D2B4}" type="presParOf" srcId="{B69A83B3-13D9-47FB-B153-0A746D338701}" destId="{7492613C-6768-4754-85FC-7AA374E2624E}" srcOrd="3" destOrd="0" presId="urn:microsoft.com/office/officeart/2005/8/layout/chevron1"/>
    <dgm:cxn modelId="{8310911D-74FF-4B26-A6DF-346CD99C64E0}" type="presParOf" srcId="{B69A83B3-13D9-47FB-B153-0A746D338701}" destId="{91771BE4-6CCE-484A-A52A-E95954E94002}" srcOrd="4" destOrd="0" presId="urn:microsoft.com/office/officeart/2005/8/layout/chevron1"/>
    <dgm:cxn modelId="{8813BC4B-5578-4A8F-9D9F-6165FB3E3A6D}" type="presParOf" srcId="{B69A83B3-13D9-47FB-B153-0A746D338701}" destId="{F7CD429E-5CAF-4BC3-B54B-81C6C9D46D14}" srcOrd="5" destOrd="0" presId="urn:microsoft.com/office/officeart/2005/8/layout/chevron1"/>
    <dgm:cxn modelId="{D2C7F262-B5D1-4339-864D-8079393FB824}" type="presParOf" srcId="{B69A83B3-13D9-47FB-B153-0A746D338701}" destId="{144FCD11-F28D-4401-8E20-48CE63F5ACB6}" srcOrd="6" destOrd="0" presId="urn:microsoft.com/office/officeart/2005/8/layout/chevron1"/>
    <dgm:cxn modelId="{8D1729A3-6961-453F-895A-0454A3B7387A}" type="presParOf" srcId="{B69A83B3-13D9-47FB-B153-0A746D338701}" destId="{F284AD26-2047-4016-8906-F1704AC33B12}" srcOrd="7" destOrd="0" presId="urn:microsoft.com/office/officeart/2005/8/layout/chevron1"/>
    <dgm:cxn modelId="{2D574197-1613-4595-9182-879E2831162E}" type="presParOf" srcId="{B69A83B3-13D9-47FB-B153-0A746D338701}" destId="{3BD3D6E2-88CD-4E8D-AF9D-943F2535E0C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3F17DF-F4ED-4D60-B810-9537D16E30D0}" type="doc">
      <dgm:prSet loTypeId="urn:microsoft.com/office/officeart/2005/8/layout/chevron1" loCatId="process" qsTypeId="urn:microsoft.com/office/officeart/2005/8/quickstyle/simple1" qsCatId="simple" csTypeId="urn:microsoft.com/office/officeart/2005/8/colors/accent1_2" csCatId="accent1" phldr="1"/>
      <dgm:spPr/>
    </dgm:pt>
    <dgm:pt modelId="{5BA6C37A-69E9-492F-A3DF-DA8482C4161C}">
      <dgm:prSet phldrT="[Text]"/>
      <dgm:spPr/>
      <dgm:t>
        <a:bodyPr/>
        <a:lstStyle/>
        <a:p>
          <a:r>
            <a:rPr lang="en-US" dirty="0"/>
            <a:t>Import Pandas, Request, and </a:t>
          </a:r>
          <a:r>
            <a:rPr lang="en-US" dirty="0" err="1"/>
            <a:t>BeautifulSoup</a:t>
          </a:r>
          <a:r>
            <a:rPr lang="en-US" dirty="0"/>
            <a:t> libraries</a:t>
          </a:r>
        </a:p>
      </dgm:t>
    </dgm:pt>
    <dgm:pt modelId="{CAA6E8AE-DC90-432C-9A5D-10015A1369B7}" type="parTrans" cxnId="{5FC28BD0-775B-4666-A77F-5197992F76FF}">
      <dgm:prSet/>
      <dgm:spPr/>
      <dgm:t>
        <a:bodyPr/>
        <a:lstStyle/>
        <a:p>
          <a:endParaRPr lang="en-US"/>
        </a:p>
      </dgm:t>
    </dgm:pt>
    <dgm:pt modelId="{BB268CDF-F119-48FB-BD54-F1BEEC67BE51}" type="sibTrans" cxnId="{5FC28BD0-775B-4666-A77F-5197992F76FF}">
      <dgm:prSet/>
      <dgm:spPr/>
      <dgm:t>
        <a:bodyPr/>
        <a:lstStyle/>
        <a:p>
          <a:endParaRPr lang="en-US"/>
        </a:p>
      </dgm:t>
    </dgm:pt>
    <dgm:pt modelId="{13242E29-83C5-41BC-A196-188BC8EBC5E7}">
      <dgm:prSet phldrT="[Text]"/>
      <dgm:spPr/>
      <dgm:t>
        <a:bodyPr/>
        <a:lstStyle/>
        <a:p>
          <a:r>
            <a:rPr lang="en-US" dirty="0"/>
            <a:t>Identify URL to Wikipedia SpaceX launch data tables, use GET request to pull data</a:t>
          </a:r>
        </a:p>
      </dgm:t>
    </dgm:pt>
    <dgm:pt modelId="{14765914-A13C-4F58-B3DF-F5A7AEFB7183}" type="parTrans" cxnId="{70F8505E-630F-4E15-87FB-611EE1F962DB}">
      <dgm:prSet/>
      <dgm:spPr/>
      <dgm:t>
        <a:bodyPr/>
        <a:lstStyle/>
        <a:p>
          <a:endParaRPr lang="en-US"/>
        </a:p>
      </dgm:t>
    </dgm:pt>
    <dgm:pt modelId="{CB4BA20C-BAFF-4CB3-BEC1-9EFC7881DBF3}" type="sibTrans" cxnId="{70F8505E-630F-4E15-87FB-611EE1F962DB}">
      <dgm:prSet/>
      <dgm:spPr/>
      <dgm:t>
        <a:bodyPr/>
        <a:lstStyle/>
        <a:p>
          <a:endParaRPr lang="en-US"/>
        </a:p>
      </dgm:t>
    </dgm:pt>
    <dgm:pt modelId="{91A2E557-F0F3-47F3-870F-DF669722A4A1}">
      <dgm:prSet phldrT="[Text]"/>
      <dgm:spPr/>
      <dgm:t>
        <a:bodyPr/>
        <a:lstStyle/>
        <a:p>
          <a:r>
            <a:rPr lang="en-US" dirty="0"/>
            <a:t>Using </a:t>
          </a:r>
          <a:r>
            <a:rPr lang="en-US" dirty="0" err="1"/>
            <a:t>BeautifulSoup</a:t>
          </a:r>
          <a:r>
            <a:rPr lang="en-US" dirty="0"/>
            <a:t>, identify HTML tables, iterate through to find Table Headers and Table Data</a:t>
          </a:r>
        </a:p>
      </dgm:t>
    </dgm:pt>
    <dgm:pt modelId="{11E4201C-BCB4-47AB-990D-D3FD62809661}" type="parTrans" cxnId="{7BEB6B39-54D1-466F-AB6D-F227C1D55C2B}">
      <dgm:prSet/>
      <dgm:spPr/>
      <dgm:t>
        <a:bodyPr/>
        <a:lstStyle/>
        <a:p>
          <a:endParaRPr lang="en-US"/>
        </a:p>
      </dgm:t>
    </dgm:pt>
    <dgm:pt modelId="{92038511-D256-445B-B5A4-1CCC2D144210}" type="sibTrans" cxnId="{7BEB6B39-54D1-466F-AB6D-F227C1D55C2B}">
      <dgm:prSet/>
      <dgm:spPr/>
      <dgm:t>
        <a:bodyPr/>
        <a:lstStyle/>
        <a:p>
          <a:endParaRPr lang="en-US"/>
        </a:p>
      </dgm:t>
    </dgm:pt>
    <dgm:pt modelId="{6FCD3854-8751-40EC-9013-303AAF8F57DB}">
      <dgm:prSet/>
      <dgm:spPr/>
      <dgm:t>
        <a:bodyPr/>
        <a:lstStyle/>
        <a:p>
          <a:r>
            <a:rPr lang="en-US" dirty="0"/>
            <a:t>Upon finding Table Headers and Table Data, extract them and form a new </a:t>
          </a:r>
          <a:r>
            <a:rPr lang="en-US" dirty="0" err="1"/>
            <a:t>dataframe</a:t>
          </a:r>
          <a:endParaRPr lang="en-US" dirty="0"/>
        </a:p>
      </dgm:t>
    </dgm:pt>
    <dgm:pt modelId="{02546567-009D-4291-94D4-CC2FDF3AB226}" type="parTrans" cxnId="{176F5DFA-6729-47A2-BB53-D249D238B1FD}">
      <dgm:prSet/>
      <dgm:spPr/>
      <dgm:t>
        <a:bodyPr/>
        <a:lstStyle/>
        <a:p>
          <a:endParaRPr lang="en-US"/>
        </a:p>
      </dgm:t>
    </dgm:pt>
    <dgm:pt modelId="{14D87E73-3D88-49F2-9039-CF3052841188}" type="sibTrans" cxnId="{176F5DFA-6729-47A2-BB53-D249D238B1FD}">
      <dgm:prSet/>
      <dgm:spPr/>
      <dgm:t>
        <a:bodyPr/>
        <a:lstStyle/>
        <a:p>
          <a:endParaRPr lang="en-US"/>
        </a:p>
      </dgm:t>
    </dgm:pt>
    <dgm:pt modelId="{B69A83B3-13D9-47FB-B153-0A746D338701}" type="pres">
      <dgm:prSet presAssocID="{463F17DF-F4ED-4D60-B810-9537D16E30D0}" presName="Name0" presStyleCnt="0">
        <dgm:presLayoutVars>
          <dgm:dir/>
          <dgm:animLvl val="lvl"/>
          <dgm:resizeHandles val="exact"/>
        </dgm:presLayoutVars>
      </dgm:prSet>
      <dgm:spPr/>
    </dgm:pt>
    <dgm:pt modelId="{97B0EE2E-F102-47F1-9A67-B0773E6FDAE5}" type="pres">
      <dgm:prSet presAssocID="{5BA6C37A-69E9-492F-A3DF-DA8482C4161C}" presName="parTxOnly" presStyleLbl="node1" presStyleIdx="0" presStyleCnt="4">
        <dgm:presLayoutVars>
          <dgm:chMax val="0"/>
          <dgm:chPref val="0"/>
          <dgm:bulletEnabled val="1"/>
        </dgm:presLayoutVars>
      </dgm:prSet>
      <dgm:spPr/>
    </dgm:pt>
    <dgm:pt modelId="{8414284A-1AAB-4420-8EDE-075E064EE586}" type="pres">
      <dgm:prSet presAssocID="{BB268CDF-F119-48FB-BD54-F1BEEC67BE51}" presName="parTxOnlySpace" presStyleCnt="0"/>
      <dgm:spPr/>
    </dgm:pt>
    <dgm:pt modelId="{E52FBC97-18BD-4B4C-B0E2-AA03546B5EBC}" type="pres">
      <dgm:prSet presAssocID="{13242E29-83C5-41BC-A196-188BC8EBC5E7}" presName="parTxOnly" presStyleLbl="node1" presStyleIdx="1" presStyleCnt="4">
        <dgm:presLayoutVars>
          <dgm:chMax val="0"/>
          <dgm:chPref val="0"/>
          <dgm:bulletEnabled val="1"/>
        </dgm:presLayoutVars>
      </dgm:prSet>
      <dgm:spPr/>
    </dgm:pt>
    <dgm:pt modelId="{7492613C-6768-4754-85FC-7AA374E2624E}" type="pres">
      <dgm:prSet presAssocID="{CB4BA20C-BAFF-4CB3-BEC1-9EFC7881DBF3}" presName="parTxOnlySpace" presStyleCnt="0"/>
      <dgm:spPr/>
    </dgm:pt>
    <dgm:pt modelId="{91771BE4-6CCE-484A-A52A-E95954E94002}" type="pres">
      <dgm:prSet presAssocID="{91A2E557-F0F3-47F3-870F-DF669722A4A1}" presName="parTxOnly" presStyleLbl="node1" presStyleIdx="2" presStyleCnt="4">
        <dgm:presLayoutVars>
          <dgm:chMax val="0"/>
          <dgm:chPref val="0"/>
          <dgm:bulletEnabled val="1"/>
        </dgm:presLayoutVars>
      </dgm:prSet>
      <dgm:spPr/>
    </dgm:pt>
    <dgm:pt modelId="{F7CD429E-5CAF-4BC3-B54B-81C6C9D46D14}" type="pres">
      <dgm:prSet presAssocID="{92038511-D256-445B-B5A4-1CCC2D144210}" presName="parTxOnlySpace" presStyleCnt="0"/>
      <dgm:spPr/>
    </dgm:pt>
    <dgm:pt modelId="{144FCD11-F28D-4401-8E20-48CE63F5ACB6}" type="pres">
      <dgm:prSet presAssocID="{6FCD3854-8751-40EC-9013-303AAF8F57DB}" presName="parTxOnly" presStyleLbl="node1" presStyleIdx="3" presStyleCnt="4">
        <dgm:presLayoutVars>
          <dgm:chMax val="0"/>
          <dgm:chPref val="0"/>
          <dgm:bulletEnabled val="1"/>
        </dgm:presLayoutVars>
      </dgm:prSet>
      <dgm:spPr/>
    </dgm:pt>
  </dgm:ptLst>
  <dgm:cxnLst>
    <dgm:cxn modelId="{7BEB6B39-54D1-466F-AB6D-F227C1D55C2B}" srcId="{463F17DF-F4ED-4D60-B810-9537D16E30D0}" destId="{91A2E557-F0F3-47F3-870F-DF669722A4A1}" srcOrd="2" destOrd="0" parTransId="{11E4201C-BCB4-47AB-990D-D3FD62809661}" sibTransId="{92038511-D256-445B-B5A4-1CCC2D144210}"/>
    <dgm:cxn modelId="{70F8505E-630F-4E15-87FB-611EE1F962DB}" srcId="{463F17DF-F4ED-4D60-B810-9537D16E30D0}" destId="{13242E29-83C5-41BC-A196-188BC8EBC5E7}" srcOrd="1" destOrd="0" parTransId="{14765914-A13C-4F58-B3DF-F5A7AEFB7183}" sibTransId="{CB4BA20C-BAFF-4CB3-BEC1-9EFC7881DBF3}"/>
    <dgm:cxn modelId="{91ED0A86-E7B4-4451-A10A-35DC305BB92E}" type="presOf" srcId="{463F17DF-F4ED-4D60-B810-9537D16E30D0}" destId="{B69A83B3-13D9-47FB-B153-0A746D338701}" srcOrd="0" destOrd="0" presId="urn:microsoft.com/office/officeart/2005/8/layout/chevron1"/>
    <dgm:cxn modelId="{2410F0B9-E5A3-4464-9A18-EDA79AC6FA9B}" type="presOf" srcId="{13242E29-83C5-41BC-A196-188BC8EBC5E7}" destId="{E52FBC97-18BD-4B4C-B0E2-AA03546B5EBC}" srcOrd="0" destOrd="0" presId="urn:microsoft.com/office/officeart/2005/8/layout/chevron1"/>
    <dgm:cxn modelId="{DBE852CD-DF16-4035-8351-3CD6C7AFFBE0}" type="presOf" srcId="{6FCD3854-8751-40EC-9013-303AAF8F57DB}" destId="{144FCD11-F28D-4401-8E20-48CE63F5ACB6}" srcOrd="0" destOrd="0" presId="urn:microsoft.com/office/officeart/2005/8/layout/chevron1"/>
    <dgm:cxn modelId="{5FC28BD0-775B-4666-A77F-5197992F76FF}" srcId="{463F17DF-F4ED-4D60-B810-9537D16E30D0}" destId="{5BA6C37A-69E9-492F-A3DF-DA8482C4161C}" srcOrd="0" destOrd="0" parTransId="{CAA6E8AE-DC90-432C-9A5D-10015A1369B7}" sibTransId="{BB268CDF-F119-48FB-BD54-F1BEEC67BE51}"/>
    <dgm:cxn modelId="{943647EE-4383-46DA-938B-44E8936686E8}" type="presOf" srcId="{5BA6C37A-69E9-492F-A3DF-DA8482C4161C}" destId="{97B0EE2E-F102-47F1-9A67-B0773E6FDAE5}" srcOrd="0" destOrd="0" presId="urn:microsoft.com/office/officeart/2005/8/layout/chevron1"/>
    <dgm:cxn modelId="{176F5DFA-6729-47A2-BB53-D249D238B1FD}" srcId="{463F17DF-F4ED-4D60-B810-9537D16E30D0}" destId="{6FCD3854-8751-40EC-9013-303AAF8F57DB}" srcOrd="3" destOrd="0" parTransId="{02546567-009D-4291-94D4-CC2FDF3AB226}" sibTransId="{14D87E73-3D88-49F2-9039-CF3052841188}"/>
    <dgm:cxn modelId="{2DE163FE-7091-4F6F-9942-E63F0BB28826}" type="presOf" srcId="{91A2E557-F0F3-47F3-870F-DF669722A4A1}" destId="{91771BE4-6CCE-484A-A52A-E95954E94002}" srcOrd="0" destOrd="0" presId="urn:microsoft.com/office/officeart/2005/8/layout/chevron1"/>
    <dgm:cxn modelId="{401D2EED-E5EA-49E3-9341-DECA4D48B335}" type="presParOf" srcId="{B69A83B3-13D9-47FB-B153-0A746D338701}" destId="{97B0EE2E-F102-47F1-9A67-B0773E6FDAE5}" srcOrd="0" destOrd="0" presId="urn:microsoft.com/office/officeart/2005/8/layout/chevron1"/>
    <dgm:cxn modelId="{C4FC8F55-ECEB-42CD-B9EA-58D2CCC1EB35}" type="presParOf" srcId="{B69A83B3-13D9-47FB-B153-0A746D338701}" destId="{8414284A-1AAB-4420-8EDE-075E064EE586}" srcOrd="1" destOrd="0" presId="urn:microsoft.com/office/officeart/2005/8/layout/chevron1"/>
    <dgm:cxn modelId="{E4CD9364-E49A-40A5-881B-D4AA70990BDE}" type="presParOf" srcId="{B69A83B3-13D9-47FB-B153-0A746D338701}" destId="{E52FBC97-18BD-4B4C-B0E2-AA03546B5EBC}" srcOrd="2" destOrd="0" presId="urn:microsoft.com/office/officeart/2005/8/layout/chevron1"/>
    <dgm:cxn modelId="{BCC6E623-B73B-47E8-86EB-FC3633B7D2B4}" type="presParOf" srcId="{B69A83B3-13D9-47FB-B153-0A746D338701}" destId="{7492613C-6768-4754-85FC-7AA374E2624E}" srcOrd="3" destOrd="0" presId="urn:microsoft.com/office/officeart/2005/8/layout/chevron1"/>
    <dgm:cxn modelId="{8310911D-74FF-4B26-A6DF-346CD99C64E0}" type="presParOf" srcId="{B69A83B3-13D9-47FB-B153-0A746D338701}" destId="{91771BE4-6CCE-484A-A52A-E95954E94002}" srcOrd="4" destOrd="0" presId="urn:microsoft.com/office/officeart/2005/8/layout/chevron1"/>
    <dgm:cxn modelId="{8813BC4B-5578-4A8F-9D9F-6165FB3E3A6D}" type="presParOf" srcId="{B69A83B3-13D9-47FB-B153-0A746D338701}" destId="{F7CD429E-5CAF-4BC3-B54B-81C6C9D46D14}" srcOrd="5" destOrd="0" presId="urn:microsoft.com/office/officeart/2005/8/layout/chevron1"/>
    <dgm:cxn modelId="{D2C7F262-B5D1-4339-864D-8079393FB824}" type="presParOf" srcId="{B69A83B3-13D9-47FB-B153-0A746D338701}" destId="{144FCD11-F28D-4401-8E20-48CE63F5ACB6}"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3F17DF-F4ED-4D60-B810-9537D16E30D0}" type="doc">
      <dgm:prSet loTypeId="urn:microsoft.com/office/officeart/2005/8/layout/chevron1" loCatId="process" qsTypeId="urn:microsoft.com/office/officeart/2005/8/quickstyle/simple1" qsCatId="simple" csTypeId="urn:microsoft.com/office/officeart/2005/8/colors/accent1_2" csCatId="accent1" phldr="1"/>
      <dgm:spPr/>
    </dgm:pt>
    <dgm:pt modelId="{5BA6C37A-69E9-492F-A3DF-DA8482C4161C}">
      <dgm:prSet phldrT="[Text]"/>
      <dgm:spPr/>
      <dgm:t>
        <a:bodyPr/>
        <a:lstStyle/>
        <a:p>
          <a:r>
            <a:rPr lang="en-US" dirty="0"/>
            <a:t>Import Libraries</a:t>
          </a:r>
        </a:p>
      </dgm:t>
    </dgm:pt>
    <dgm:pt modelId="{CAA6E8AE-DC90-432C-9A5D-10015A1369B7}" type="parTrans" cxnId="{5FC28BD0-775B-4666-A77F-5197992F76FF}">
      <dgm:prSet/>
      <dgm:spPr/>
      <dgm:t>
        <a:bodyPr/>
        <a:lstStyle/>
        <a:p>
          <a:endParaRPr lang="en-US"/>
        </a:p>
      </dgm:t>
    </dgm:pt>
    <dgm:pt modelId="{BB268CDF-F119-48FB-BD54-F1BEEC67BE51}" type="sibTrans" cxnId="{5FC28BD0-775B-4666-A77F-5197992F76FF}">
      <dgm:prSet/>
      <dgm:spPr/>
      <dgm:t>
        <a:bodyPr/>
        <a:lstStyle/>
        <a:p>
          <a:endParaRPr lang="en-US"/>
        </a:p>
      </dgm:t>
    </dgm:pt>
    <dgm:pt modelId="{13242E29-83C5-41BC-A196-188BC8EBC5E7}">
      <dgm:prSet phldrT="[Text]"/>
      <dgm:spPr/>
      <dgm:t>
        <a:bodyPr/>
        <a:lstStyle/>
        <a:p>
          <a:r>
            <a:rPr lang="en-US" dirty="0"/>
            <a:t>Pull CSV file from the Cloud</a:t>
          </a:r>
        </a:p>
      </dgm:t>
    </dgm:pt>
    <dgm:pt modelId="{14765914-A13C-4F58-B3DF-F5A7AEFB7183}" type="parTrans" cxnId="{70F8505E-630F-4E15-87FB-611EE1F962DB}">
      <dgm:prSet/>
      <dgm:spPr/>
      <dgm:t>
        <a:bodyPr/>
        <a:lstStyle/>
        <a:p>
          <a:endParaRPr lang="en-US"/>
        </a:p>
      </dgm:t>
    </dgm:pt>
    <dgm:pt modelId="{CB4BA20C-BAFF-4CB3-BEC1-9EFC7881DBF3}" type="sibTrans" cxnId="{70F8505E-630F-4E15-87FB-611EE1F962DB}">
      <dgm:prSet/>
      <dgm:spPr/>
      <dgm:t>
        <a:bodyPr/>
        <a:lstStyle/>
        <a:p>
          <a:endParaRPr lang="en-US"/>
        </a:p>
      </dgm:t>
    </dgm:pt>
    <dgm:pt modelId="{91A2E557-F0F3-47F3-870F-DF669722A4A1}">
      <dgm:prSet phldrT="[Text]"/>
      <dgm:spPr/>
      <dgm:t>
        <a:bodyPr/>
        <a:lstStyle/>
        <a:p>
          <a:r>
            <a:rPr lang="en-US" dirty="0"/>
            <a:t>Use </a:t>
          </a:r>
          <a:r>
            <a:rPr lang="en-US" dirty="0" err="1"/>
            <a:t>isnull</a:t>
          </a:r>
          <a:r>
            <a:rPr lang="en-US" dirty="0"/>
            <a:t>() and count() and </a:t>
          </a:r>
          <a:r>
            <a:rPr lang="en-US" dirty="0" err="1"/>
            <a:t>groupby</a:t>
          </a:r>
          <a:r>
            <a:rPr lang="en-US" dirty="0"/>
            <a:t>() and </a:t>
          </a:r>
          <a:r>
            <a:rPr lang="en-US" dirty="0" err="1"/>
            <a:t>value_counts</a:t>
          </a:r>
          <a:r>
            <a:rPr lang="en-US" dirty="0"/>
            <a:t>() to understand data by categories like Outcomes and Orbits</a:t>
          </a:r>
        </a:p>
      </dgm:t>
    </dgm:pt>
    <dgm:pt modelId="{11E4201C-BCB4-47AB-990D-D3FD62809661}" type="parTrans" cxnId="{7BEB6B39-54D1-466F-AB6D-F227C1D55C2B}">
      <dgm:prSet/>
      <dgm:spPr/>
      <dgm:t>
        <a:bodyPr/>
        <a:lstStyle/>
        <a:p>
          <a:endParaRPr lang="en-US"/>
        </a:p>
      </dgm:t>
    </dgm:pt>
    <dgm:pt modelId="{92038511-D256-445B-B5A4-1CCC2D144210}" type="sibTrans" cxnId="{7BEB6B39-54D1-466F-AB6D-F227C1D55C2B}">
      <dgm:prSet/>
      <dgm:spPr/>
      <dgm:t>
        <a:bodyPr/>
        <a:lstStyle/>
        <a:p>
          <a:endParaRPr lang="en-US"/>
        </a:p>
      </dgm:t>
    </dgm:pt>
    <dgm:pt modelId="{6FCD3854-8751-40EC-9013-303AAF8F57DB}">
      <dgm:prSet/>
      <dgm:spPr/>
      <dgm:t>
        <a:bodyPr/>
        <a:lstStyle/>
        <a:p>
          <a:r>
            <a:rPr lang="en-US" dirty="0"/>
            <a:t>Identify Successful and Unsuccessful launch outcomes and then use to create a ‘class’ categorical value for success or failure; save data set</a:t>
          </a:r>
        </a:p>
      </dgm:t>
    </dgm:pt>
    <dgm:pt modelId="{02546567-009D-4291-94D4-CC2FDF3AB226}" type="parTrans" cxnId="{176F5DFA-6729-47A2-BB53-D249D238B1FD}">
      <dgm:prSet/>
      <dgm:spPr/>
      <dgm:t>
        <a:bodyPr/>
        <a:lstStyle/>
        <a:p>
          <a:endParaRPr lang="en-US"/>
        </a:p>
      </dgm:t>
    </dgm:pt>
    <dgm:pt modelId="{14D87E73-3D88-49F2-9039-CF3052841188}" type="sibTrans" cxnId="{176F5DFA-6729-47A2-BB53-D249D238B1FD}">
      <dgm:prSet/>
      <dgm:spPr/>
      <dgm:t>
        <a:bodyPr/>
        <a:lstStyle/>
        <a:p>
          <a:endParaRPr lang="en-US"/>
        </a:p>
      </dgm:t>
    </dgm:pt>
    <dgm:pt modelId="{B69A83B3-13D9-47FB-B153-0A746D338701}" type="pres">
      <dgm:prSet presAssocID="{463F17DF-F4ED-4D60-B810-9537D16E30D0}" presName="Name0" presStyleCnt="0">
        <dgm:presLayoutVars>
          <dgm:dir/>
          <dgm:animLvl val="lvl"/>
          <dgm:resizeHandles val="exact"/>
        </dgm:presLayoutVars>
      </dgm:prSet>
      <dgm:spPr/>
    </dgm:pt>
    <dgm:pt modelId="{97B0EE2E-F102-47F1-9A67-B0773E6FDAE5}" type="pres">
      <dgm:prSet presAssocID="{5BA6C37A-69E9-492F-A3DF-DA8482C4161C}" presName="parTxOnly" presStyleLbl="node1" presStyleIdx="0" presStyleCnt="4">
        <dgm:presLayoutVars>
          <dgm:chMax val="0"/>
          <dgm:chPref val="0"/>
          <dgm:bulletEnabled val="1"/>
        </dgm:presLayoutVars>
      </dgm:prSet>
      <dgm:spPr/>
    </dgm:pt>
    <dgm:pt modelId="{8414284A-1AAB-4420-8EDE-075E064EE586}" type="pres">
      <dgm:prSet presAssocID="{BB268CDF-F119-48FB-BD54-F1BEEC67BE51}" presName="parTxOnlySpace" presStyleCnt="0"/>
      <dgm:spPr/>
    </dgm:pt>
    <dgm:pt modelId="{E52FBC97-18BD-4B4C-B0E2-AA03546B5EBC}" type="pres">
      <dgm:prSet presAssocID="{13242E29-83C5-41BC-A196-188BC8EBC5E7}" presName="parTxOnly" presStyleLbl="node1" presStyleIdx="1" presStyleCnt="4">
        <dgm:presLayoutVars>
          <dgm:chMax val="0"/>
          <dgm:chPref val="0"/>
          <dgm:bulletEnabled val="1"/>
        </dgm:presLayoutVars>
      </dgm:prSet>
      <dgm:spPr/>
    </dgm:pt>
    <dgm:pt modelId="{7492613C-6768-4754-85FC-7AA374E2624E}" type="pres">
      <dgm:prSet presAssocID="{CB4BA20C-BAFF-4CB3-BEC1-9EFC7881DBF3}" presName="parTxOnlySpace" presStyleCnt="0"/>
      <dgm:spPr/>
    </dgm:pt>
    <dgm:pt modelId="{91771BE4-6CCE-484A-A52A-E95954E94002}" type="pres">
      <dgm:prSet presAssocID="{91A2E557-F0F3-47F3-870F-DF669722A4A1}" presName="parTxOnly" presStyleLbl="node1" presStyleIdx="2" presStyleCnt="4">
        <dgm:presLayoutVars>
          <dgm:chMax val="0"/>
          <dgm:chPref val="0"/>
          <dgm:bulletEnabled val="1"/>
        </dgm:presLayoutVars>
      </dgm:prSet>
      <dgm:spPr/>
    </dgm:pt>
    <dgm:pt modelId="{F7CD429E-5CAF-4BC3-B54B-81C6C9D46D14}" type="pres">
      <dgm:prSet presAssocID="{92038511-D256-445B-B5A4-1CCC2D144210}" presName="parTxOnlySpace" presStyleCnt="0"/>
      <dgm:spPr/>
    </dgm:pt>
    <dgm:pt modelId="{144FCD11-F28D-4401-8E20-48CE63F5ACB6}" type="pres">
      <dgm:prSet presAssocID="{6FCD3854-8751-40EC-9013-303AAF8F57DB}" presName="parTxOnly" presStyleLbl="node1" presStyleIdx="3" presStyleCnt="4">
        <dgm:presLayoutVars>
          <dgm:chMax val="0"/>
          <dgm:chPref val="0"/>
          <dgm:bulletEnabled val="1"/>
        </dgm:presLayoutVars>
      </dgm:prSet>
      <dgm:spPr/>
    </dgm:pt>
  </dgm:ptLst>
  <dgm:cxnLst>
    <dgm:cxn modelId="{7BEB6B39-54D1-466F-AB6D-F227C1D55C2B}" srcId="{463F17DF-F4ED-4D60-B810-9537D16E30D0}" destId="{91A2E557-F0F3-47F3-870F-DF669722A4A1}" srcOrd="2" destOrd="0" parTransId="{11E4201C-BCB4-47AB-990D-D3FD62809661}" sibTransId="{92038511-D256-445B-B5A4-1CCC2D144210}"/>
    <dgm:cxn modelId="{70F8505E-630F-4E15-87FB-611EE1F962DB}" srcId="{463F17DF-F4ED-4D60-B810-9537D16E30D0}" destId="{13242E29-83C5-41BC-A196-188BC8EBC5E7}" srcOrd="1" destOrd="0" parTransId="{14765914-A13C-4F58-B3DF-F5A7AEFB7183}" sibTransId="{CB4BA20C-BAFF-4CB3-BEC1-9EFC7881DBF3}"/>
    <dgm:cxn modelId="{91ED0A86-E7B4-4451-A10A-35DC305BB92E}" type="presOf" srcId="{463F17DF-F4ED-4D60-B810-9537D16E30D0}" destId="{B69A83B3-13D9-47FB-B153-0A746D338701}" srcOrd="0" destOrd="0" presId="urn:microsoft.com/office/officeart/2005/8/layout/chevron1"/>
    <dgm:cxn modelId="{2410F0B9-E5A3-4464-9A18-EDA79AC6FA9B}" type="presOf" srcId="{13242E29-83C5-41BC-A196-188BC8EBC5E7}" destId="{E52FBC97-18BD-4B4C-B0E2-AA03546B5EBC}" srcOrd="0" destOrd="0" presId="urn:microsoft.com/office/officeart/2005/8/layout/chevron1"/>
    <dgm:cxn modelId="{DBE852CD-DF16-4035-8351-3CD6C7AFFBE0}" type="presOf" srcId="{6FCD3854-8751-40EC-9013-303AAF8F57DB}" destId="{144FCD11-F28D-4401-8E20-48CE63F5ACB6}" srcOrd="0" destOrd="0" presId="urn:microsoft.com/office/officeart/2005/8/layout/chevron1"/>
    <dgm:cxn modelId="{5FC28BD0-775B-4666-A77F-5197992F76FF}" srcId="{463F17DF-F4ED-4D60-B810-9537D16E30D0}" destId="{5BA6C37A-69E9-492F-A3DF-DA8482C4161C}" srcOrd="0" destOrd="0" parTransId="{CAA6E8AE-DC90-432C-9A5D-10015A1369B7}" sibTransId="{BB268CDF-F119-48FB-BD54-F1BEEC67BE51}"/>
    <dgm:cxn modelId="{943647EE-4383-46DA-938B-44E8936686E8}" type="presOf" srcId="{5BA6C37A-69E9-492F-A3DF-DA8482C4161C}" destId="{97B0EE2E-F102-47F1-9A67-B0773E6FDAE5}" srcOrd="0" destOrd="0" presId="urn:microsoft.com/office/officeart/2005/8/layout/chevron1"/>
    <dgm:cxn modelId="{176F5DFA-6729-47A2-BB53-D249D238B1FD}" srcId="{463F17DF-F4ED-4D60-B810-9537D16E30D0}" destId="{6FCD3854-8751-40EC-9013-303AAF8F57DB}" srcOrd="3" destOrd="0" parTransId="{02546567-009D-4291-94D4-CC2FDF3AB226}" sibTransId="{14D87E73-3D88-49F2-9039-CF3052841188}"/>
    <dgm:cxn modelId="{2DE163FE-7091-4F6F-9942-E63F0BB28826}" type="presOf" srcId="{91A2E557-F0F3-47F3-870F-DF669722A4A1}" destId="{91771BE4-6CCE-484A-A52A-E95954E94002}" srcOrd="0" destOrd="0" presId="urn:microsoft.com/office/officeart/2005/8/layout/chevron1"/>
    <dgm:cxn modelId="{401D2EED-E5EA-49E3-9341-DECA4D48B335}" type="presParOf" srcId="{B69A83B3-13D9-47FB-B153-0A746D338701}" destId="{97B0EE2E-F102-47F1-9A67-B0773E6FDAE5}" srcOrd="0" destOrd="0" presId="urn:microsoft.com/office/officeart/2005/8/layout/chevron1"/>
    <dgm:cxn modelId="{C4FC8F55-ECEB-42CD-B9EA-58D2CCC1EB35}" type="presParOf" srcId="{B69A83B3-13D9-47FB-B153-0A746D338701}" destId="{8414284A-1AAB-4420-8EDE-075E064EE586}" srcOrd="1" destOrd="0" presId="urn:microsoft.com/office/officeart/2005/8/layout/chevron1"/>
    <dgm:cxn modelId="{E4CD9364-E49A-40A5-881B-D4AA70990BDE}" type="presParOf" srcId="{B69A83B3-13D9-47FB-B153-0A746D338701}" destId="{E52FBC97-18BD-4B4C-B0E2-AA03546B5EBC}" srcOrd="2" destOrd="0" presId="urn:microsoft.com/office/officeart/2005/8/layout/chevron1"/>
    <dgm:cxn modelId="{BCC6E623-B73B-47E8-86EB-FC3633B7D2B4}" type="presParOf" srcId="{B69A83B3-13D9-47FB-B153-0A746D338701}" destId="{7492613C-6768-4754-85FC-7AA374E2624E}" srcOrd="3" destOrd="0" presId="urn:microsoft.com/office/officeart/2005/8/layout/chevron1"/>
    <dgm:cxn modelId="{8310911D-74FF-4B26-A6DF-346CD99C64E0}" type="presParOf" srcId="{B69A83B3-13D9-47FB-B153-0A746D338701}" destId="{91771BE4-6CCE-484A-A52A-E95954E94002}" srcOrd="4" destOrd="0" presId="urn:microsoft.com/office/officeart/2005/8/layout/chevron1"/>
    <dgm:cxn modelId="{8813BC4B-5578-4A8F-9D9F-6165FB3E3A6D}" type="presParOf" srcId="{B69A83B3-13D9-47FB-B153-0A746D338701}" destId="{F7CD429E-5CAF-4BC3-B54B-81C6C9D46D14}" srcOrd="5" destOrd="0" presId="urn:microsoft.com/office/officeart/2005/8/layout/chevron1"/>
    <dgm:cxn modelId="{D2C7F262-B5D1-4339-864D-8079393FB824}" type="presParOf" srcId="{B69A83B3-13D9-47FB-B153-0A746D338701}" destId="{144FCD11-F28D-4401-8E20-48CE63F5ACB6}"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0EE2E-F102-47F1-9A67-B0773E6FDAE5}">
      <dsp:nvSpPr>
        <dsp:cNvPr id="0" name=""/>
        <dsp:cNvSpPr/>
      </dsp:nvSpPr>
      <dsp:spPr>
        <a:xfrm>
          <a:off x="2780" y="401790"/>
          <a:ext cx="2474766" cy="989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Import Request, Pandas, and </a:t>
          </a:r>
          <a:r>
            <a:rPr lang="en-US" sz="1300" kern="1200" dirty="0" err="1"/>
            <a:t>Numpy</a:t>
          </a:r>
          <a:r>
            <a:rPr lang="en-US" sz="1300" kern="1200" dirty="0"/>
            <a:t> Libraries</a:t>
          </a:r>
        </a:p>
      </dsp:txBody>
      <dsp:txXfrm>
        <a:off x="497733" y="401790"/>
        <a:ext cx="1484860" cy="989906"/>
      </dsp:txXfrm>
    </dsp:sp>
    <dsp:sp modelId="{E52FBC97-18BD-4B4C-B0E2-AA03546B5EBC}">
      <dsp:nvSpPr>
        <dsp:cNvPr id="0" name=""/>
        <dsp:cNvSpPr/>
      </dsp:nvSpPr>
      <dsp:spPr>
        <a:xfrm>
          <a:off x="2230070" y="401790"/>
          <a:ext cx="2474766" cy="989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Use pre-defined functions to get data using REST </a:t>
          </a:r>
          <a:r>
            <a:rPr lang="en-US" sz="1300" kern="1200" dirty="0" err="1"/>
            <a:t>api</a:t>
          </a:r>
          <a:r>
            <a:rPr lang="en-US" sz="1300" kern="1200" dirty="0"/>
            <a:t> calls</a:t>
          </a:r>
        </a:p>
      </dsp:txBody>
      <dsp:txXfrm>
        <a:off x="2725023" y="401790"/>
        <a:ext cx="1484860" cy="989906"/>
      </dsp:txXfrm>
    </dsp:sp>
    <dsp:sp modelId="{91771BE4-6CCE-484A-A52A-E95954E94002}">
      <dsp:nvSpPr>
        <dsp:cNvPr id="0" name=""/>
        <dsp:cNvSpPr/>
      </dsp:nvSpPr>
      <dsp:spPr>
        <a:xfrm>
          <a:off x="4457360" y="401790"/>
          <a:ext cx="2474766" cy="989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Identify JSON-formatted file URL and make get request to obtain data file</a:t>
          </a:r>
        </a:p>
      </dsp:txBody>
      <dsp:txXfrm>
        <a:off x="4952313" y="401790"/>
        <a:ext cx="1484860" cy="989906"/>
      </dsp:txXfrm>
    </dsp:sp>
    <dsp:sp modelId="{144FCD11-F28D-4401-8E20-48CE63F5ACB6}">
      <dsp:nvSpPr>
        <dsp:cNvPr id="0" name=""/>
        <dsp:cNvSpPr/>
      </dsp:nvSpPr>
      <dsp:spPr>
        <a:xfrm>
          <a:off x="6684650" y="401790"/>
          <a:ext cx="2474766" cy="989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Call Helper functions to get specific data from the larger data file</a:t>
          </a:r>
        </a:p>
      </dsp:txBody>
      <dsp:txXfrm>
        <a:off x="7179603" y="401790"/>
        <a:ext cx="1484860" cy="989906"/>
      </dsp:txXfrm>
    </dsp:sp>
    <dsp:sp modelId="{3BD3D6E2-88CD-4E8D-AF9D-943F2535E0C7}">
      <dsp:nvSpPr>
        <dsp:cNvPr id="0" name=""/>
        <dsp:cNvSpPr/>
      </dsp:nvSpPr>
      <dsp:spPr>
        <a:xfrm>
          <a:off x="8911940" y="401790"/>
          <a:ext cx="2474766" cy="98990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Create a new </a:t>
          </a:r>
          <a:r>
            <a:rPr lang="en-US" sz="1300" kern="1200" dirty="0" err="1"/>
            <a:t>dataframe</a:t>
          </a:r>
          <a:r>
            <a:rPr lang="en-US" sz="1300" kern="1200" dirty="0"/>
            <a:t>  with the desired data, filter, and clean data</a:t>
          </a:r>
        </a:p>
      </dsp:txBody>
      <dsp:txXfrm>
        <a:off x="9406893" y="401790"/>
        <a:ext cx="1484860" cy="989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0EE2E-F102-47F1-9A67-B0773E6FDAE5}">
      <dsp:nvSpPr>
        <dsp:cNvPr id="0" name=""/>
        <dsp:cNvSpPr/>
      </dsp:nvSpPr>
      <dsp:spPr>
        <a:xfrm>
          <a:off x="5283"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Import Pandas, Request, and </a:t>
          </a:r>
          <a:r>
            <a:rPr lang="en-US" sz="1600" kern="1200" dirty="0" err="1"/>
            <a:t>BeautifulSoup</a:t>
          </a:r>
          <a:r>
            <a:rPr lang="en-US" sz="1600" kern="1200" dirty="0"/>
            <a:t> libraries</a:t>
          </a:r>
        </a:p>
      </dsp:txBody>
      <dsp:txXfrm>
        <a:off x="620360" y="281666"/>
        <a:ext cx="1845231" cy="1230153"/>
      </dsp:txXfrm>
    </dsp:sp>
    <dsp:sp modelId="{E52FBC97-18BD-4B4C-B0E2-AA03546B5EBC}">
      <dsp:nvSpPr>
        <dsp:cNvPr id="0" name=""/>
        <dsp:cNvSpPr/>
      </dsp:nvSpPr>
      <dsp:spPr>
        <a:xfrm>
          <a:off x="2773128"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Identify URL to Wikipedia SpaceX launch data tables, use GET request to pull data</a:t>
          </a:r>
        </a:p>
      </dsp:txBody>
      <dsp:txXfrm>
        <a:off x="3388205" y="281666"/>
        <a:ext cx="1845231" cy="1230153"/>
      </dsp:txXfrm>
    </dsp:sp>
    <dsp:sp modelId="{91771BE4-6CCE-484A-A52A-E95954E94002}">
      <dsp:nvSpPr>
        <dsp:cNvPr id="0" name=""/>
        <dsp:cNvSpPr/>
      </dsp:nvSpPr>
      <dsp:spPr>
        <a:xfrm>
          <a:off x="5540974"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Using </a:t>
          </a:r>
          <a:r>
            <a:rPr lang="en-US" sz="1600" kern="1200" dirty="0" err="1"/>
            <a:t>BeautifulSoup</a:t>
          </a:r>
          <a:r>
            <a:rPr lang="en-US" sz="1600" kern="1200" dirty="0"/>
            <a:t>, identify HTML tables, iterate through to find Table Headers and Table Data</a:t>
          </a:r>
        </a:p>
      </dsp:txBody>
      <dsp:txXfrm>
        <a:off x="6156051" y="281666"/>
        <a:ext cx="1845231" cy="1230153"/>
      </dsp:txXfrm>
    </dsp:sp>
    <dsp:sp modelId="{144FCD11-F28D-4401-8E20-48CE63F5ACB6}">
      <dsp:nvSpPr>
        <dsp:cNvPr id="0" name=""/>
        <dsp:cNvSpPr/>
      </dsp:nvSpPr>
      <dsp:spPr>
        <a:xfrm>
          <a:off x="8308820"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Upon finding Table Headers and Table Data, extract them and form a new </a:t>
          </a:r>
          <a:r>
            <a:rPr lang="en-US" sz="1600" kern="1200" dirty="0" err="1"/>
            <a:t>dataframe</a:t>
          </a:r>
          <a:endParaRPr lang="en-US" sz="1600" kern="1200" dirty="0"/>
        </a:p>
      </dsp:txBody>
      <dsp:txXfrm>
        <a:off x="8923897" y="281666"/>
        <a:ext cx="1845231" cy="1230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0EE2E-F102-47F1-9A67-B0773E6FDAE5}">
      <dsp:nvSpPr>
        <dsp:cNvPr id="0" name=""/>
        <dsp:cNvSpPr/>
      </dsp:nvSpPr>
      <dsp:spPr>
        <a:xfrm>
          <a:off x="5283"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Import Libraries</a:t>
          </a:r>
        </a:p>
      </dsp:txBody>
      <dsp:txXfrm>
        <a:off x="620360" y="281666"/>
        <a:ext cx="1845231" cy="1230153"/>
      </dsp:txXfrm>
    </dsp:sp>
    <dsp:sp modelId="{E52FBC97-18BD-4B4C-B0E2-AA03546B5EBC}">
      <dsp:nvSpPr>
        <dsp:cNvPr id="0" name=""/>
        <dsp:cNvSpPr/>
      </dsp:nvSpPr>
      <dsp:spPr>
        <a:xfrm>
          <a:off x="2773128"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Pull CSV file from the Cloud</a:t>
          </a:r>
        </a:p>
      </dsp:txBody>
      <dsp:txXfrm>
        <a:off x="3388205" y="281666"/>
        <a:ext cx="1845231" cy="1230153"/>
      </dsp:txXfrm>
    </dsp:sp>
    <dsp:sp modelId="{91771BE4-6CCE-484A-A52A-E95954E94002}">
      <dsp:nvSpPr>
        <dsp:cNvPr id="0" name=""/>
        <dsp:cNvSpPr/>
      </dsp:nvSpPr>
      <dsp:spPr>
        <a:xfrm>
          <a:off x="5540974"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Use </a:t>
          </a:r>
          <a:r>
            <a:rPr lang="en-US" sz="1300" kern="1200" dirty="0" err="1"/>
            <a:t>isnull</a:t>
          </a:r>
          <a:r>
            <a:rPr lang="en-US" sz="1300" kern="1200" dirty="0"/>
            <a:t>() and count() and </a:t>
          </a:r>
          <a:r>
            <a:rPr lang="en-US" sz="1300" kern="1200" dirty="0" err="1"/>
            <a:t>groupby</a:t>
          </a:r>
          <a:r>
            <a:rPr lang="en-US" sz="1300" kern="1200" dirty="0"/>
            <a:t>() and </a:t>
          </a:r>
          <a:r>
            <a:rPr lang="en-US" sz="1300" kern="1200" dirty="0" err="1"/>
            <a:t>value_counts</a:t>
          </a:r>
          <a:r>
            <a:rPr lang="en-US" sz="1300" kern="1200" dirty="0"/>
            <a:t>() to understand data by categories like Outcomes and Orbits</a:t>
          </a:r>
        </a:p>
      </dsp:txBody>
      <dsp:txXfrm>
        <a:off x="6156051" y="281666"/>
        <a:ext cx="1845231" cy="1230153"/>
      </dsp:txXfrm>
    </dsp:sp>
    <dsp:sp modelId="{144FCD11-F28D-4401-8E20-48CE63F5ACB6}">
      <dsp:nvSpPr>
        <dsp:cNvPr id="0" name=""/>
        <dsp:cNvSpPr/>
      </dsp:nvSpPr>
      <dsp:spPr>
        <a:xfrm>
          <a:off x="8308820" y="281666"/>
          <a:ext cx="3075384" cy="12301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Identify Successful and Unsuccessful launch outcomes and then use to create a ‘class’ categorical value for success or failure; save data set</a:t>
          </a:r>
        </a:p>
      </dsp:txBody>
      <dsp:txXfrm>
        <a:off x="8923897" y="281666"/>
        <a:ext cx="1845231" cy="12301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68416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92428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37095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aristonacademy/CourseraCapstone/blob/main/Capstone%20Project%20-%20Web%20Scraping%20w/%20BSoup.ipynb"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ristonacademy/CourseraCapstone/blob/main/Capstone%20Project%20-%20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istonacademy/CourseraCapstone/blob/main/Capstone%20Project%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istonacademy/CourseraCapstone/blob/main/Capstone%20Project%20-%20Exploratory%20Data%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istonacademy/CourseraCapstone/blob/main/Capstone%20Project%20-%20Data%20Vis%20w%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istonacademy/CourseraCapstone/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aristonacademy/CourseraCapstone/blob/main/spacex_dash_app%20(1).py"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aristonacademy/CourseraCapstone/blob/main/Capstone%20Project%20-%20Data%20Collection.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Spiro Priovolos</a:t>
            </a:r>
          </a:p>
          <a:p>
            <a:r>
              <a:rPr lang="en-US" dirty="0">
                <a:solidFill>
                  <a:schemeClr val="bg2"/>
                </a:solidFill>
                <a:latin typeface="Abadi" panose="020B0604020104020204" pitchFamily="34" charset="0"/>
                <a:ea typeface="SF Pro" pitchFamily="2" charset="0"/>
                <a:cs typeface="SF Pro" pitchFamily="2" charset="0"/>
              </a:rPr>
              <a:t>7/14/2022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9F72858-CF76-B7E9-43D1-BA63A5A338FE}"/>
              </a:ext>
            </a:extLst>
          </p:cNvPr>
          <p:cNvGraphicFramePr/>
          <p:nvPr>
            <p:extLst>
              <p:ext uri="{D42A27DB-BD31-4B8C-83A1-F6EECF244321}">
                <p14:modId xmlns:p14="http://schemas.microsoft.com/office/powerpoint/2010/main" val="2639224209"/>
              </p:ext>
            </p:extLst>
          </p:nvPr>
        </p:nvGraphicFramePr>
        <p:xfrm>
          <a:off x="401256" y="3044731"/>
          <a:ext cx="11389488" cy="1793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31495" y="1499872"/>
            <a:ext cx="11686002" cy="154485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was performed using Get Requests and processing data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module. The raw data was collected and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was used to through the HTML, finding table headers and table row data. Table data was extracted and put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7" name="TextBox 6">
            <a:extLst>
              <a:ext uri="{FF2B5EF4-FFF2-40B4-BE49-F238E27FC236}">
                <a16:creationId xmlns:a16="http://schemas.microsoft.com/office/drawing/2014/main" id="{61D02C0E-54FB-8E27-273D-B49BFFF82384}"/>
              </a:ext>
            </a:extLst>
          </p:cNvPr>
          <p:cNvSpPr txBox="1"/>
          <p:nvPr/>
        </p:nvSpPr>
        <p:spPr>
          <a:xfrm>
            <a:off x="231495" y="4838218"/>
            <a:ext cx="11559249" cy="1379865"/>
          </a:xfrm>
          <a:prstGeom prst="rect">
            <a:avLst/>
          </a:prstGeom>
          <a:noFill/>
        </p:spPr>
        <p:txBody>
          <a:bodyPr wrap="square" rtlCol="0">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GitHub URL of the completed SpaceX web scraping notebook, as an external reference and peer-review purpose is located here:</a:t>
            </a:r>
          </a:p>
          <a:p>
            <a:pPr>
              <a:lnSpc>
                <a:spcPct val="100000"/>
              </a:lnSpc>
              <a:spcBef>
                <a:spcPts val="1400"/>
              </a:spcBef>
            </a:pPr>
            <a:r>
              <a:rPr lang="en-US" sz="1800" dirty="0">
                <a:solidFill>
                  <a:schemeClr val="accent3">
                    <a:lumMod val="25000"/>
                  </a:schemeClr>
                </a:solidFill>
                <a:latin typeface="Abadi" panose="020B0604020104020204" pitchFamily="34" charset="0"/>
                <a:hlinkClick r:id="rId9"/>
              </a:rPr>
              <a:t>https://github.com/aristonacademy/CourseraCapstone/blob/main/Capstone%20Project%20-%20Web%20Scraping%20w/%20BSoup.ipynb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27122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6770" y="1412111"/>
            <a:ext cx="11887200" cy="1817226"/>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SpaceX data set is loaded from CSV file stored on IBM servers in the cloud. Following, Exploratory analysis is performed on key data columns to determine if there are Nulls; also grouping data by categorical columns using </a:t>
            </a:r>
            <a:r>
              <a:rPr lang="en-US" sz="2200" dirty="0" err="1">
                <a:solidFill>
                  <a:schemeClr val="accent3">
                    <a:lumMod val="25000"/>
                  </a:schemeClr>
                </a:solidFill>
                <a:latin typeface="Abadi" panose="020B0604020104020204" pitchFamily="34" charset="0"/>
              </a:rPr>
              <a:t>value_counts</a:t>
            </a:r>
            <a:r>
              <a:rPr lang="en-US" sz="2200" dirty="0">
                <a:solidFill>
                  <a:schemeClr val="accent3">
                    <a:lumMod val="25000"/>
                  </a:schemeClr>
                </a:solidFill>
                <a:latin typeface="Abadi" panose="020B0604020104020204" pitchFamily="34" charset="0"/>
              </a:rPr>
              <a:t>() to understand the data.</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0F087CD8-352D-1898-E991-2832C01B0B50}"/>
              </a:ext>
            </a:extLst>
          </p:cNvPr>
          <p:cNvGraphicFramePr/>
          <p:nvPr>
            <p:extLst>
              <p:ext uri="{D42A27DB-BD31-4B8C-83A1-F6EECF244321}">
                <p14:modId xmlns:p14="http://schemas.microsoft.com/office/powerpoint/2010/main" val="223295146"/>
              </p:ext>
            </p:extLst>
          </p:nvPr>
        </p:nvGraphicFramePr>
        <p:xfrm>
          <a:off x="445626" y="2344463"/>
          <a:ext cx="11389488" cy="1793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1890E1B2-BB30-135E-491F-C3C99023D274}"/>
              </a:ext>
            </a:extLst>
          </p:cNvPr>
          <p:cNvSpPr txBox="1"/>
          <p:nvPr/>
        </p:nvSpPr>
        <p:spPr>
          <a:xfrm>
            <a:off x="231495" y="4838218"/>
            <a:ext cx="11559249" cy="1379865"/>
          </a:xfrm>
          <a:prstGeom prst="rect">
            <a:avLst/>
          </a:prstGeom>
          <a:noFill/>
        </p:spPr>
        <p:txBody>
          <a:bodyPr wrap="square" rtlCol="0">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GitHub URL of the completed SpaceX data wrangling notebook, as an external reference and peer-review purpose is located here:</a:t>
            </a:r>
          </a:p>
          <a:p>
            <a:pPr>
              <a:lnSpc>
                <a:spcPct val="100000"/>
              </a:lnSpc>
              <a:spcBef>
                <a:spcPts val="1400"/>
              </a:spcBef>
            </a:pPr>
            <a:r>
              <a:rPr lang="en-US" sz="1800" dirty="0">
                <a:solidFill>
                  <a:schemeClr val="accent3">
                    <a:lumMod val="25000"/>
                  </a:schemeClr>
                </a:solidFill>
                <a:latin typeface="Abadi" panose="020B0604020104020204" pitchFamily="34" charset="0"/>
                <a:hlinkClick r:id="rId8"/>
              </a:rPr>
              <a:t>https://github.com/aristonacademy/CourseraCapstone/blob/main/Capstone%20Project%20-%20Data%20Wrangling.ipynb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6770" y="1423686"/>
            <a:ext cx="11748303" cy="4267251"/>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In Visualizing the SpaceX launch data, I wanted to get a feel how Launch Sites, Orbits, Payload Mass, and Time/Year related to one another.</a:t>
            </a:r>
          </a:p>
          <a:p>
            <a:pPr lvl="1">
              <a:lnSpc>
                <a:spcPct val="100000"/>
              </a:lnSpc>
              <a:spcBef>
                <a:spcPts val="1400"/>
              </a:spcBef>
            </a:pPr>
            <a:r>
              <a:rPr lang="en-US" sz="1600" dirty="0">
                <a:solidFill>
                  <a:schemeClr val="accent3">
                    <a:lumMod val="25000"/>
                  </a:schemeClr>
                </a:solidFill>
                <a:latin typeface="Abadi"/>
              </a:rPr>
              <a:t>This was done by creating the following scatterplots:</a:t>
            </a:r>
          </a:p>
          <a:p>
            <a:pPr lvl="2">
              <a:lnSpc>
                <a:spcPct val="100000"/>
              </a:lnSpc>
              <a:spcBef>
                <a:spcPts val="1400"/>
              </a:spcBef>
            </a:pPr>
            <a:r>
              <a:rPr lang="en-US" sz="1400" dirty="0">
                <a:solidFill>
                  <a:schemeClr val="accent3">
                    <a:lumMod val="25000"/>
                  </a:schemeClr>
                </a:solidFill>
                <a:latin typeface="Abadi"/>
              </a:rPr>
              <a:t>Flight Number (which sequentially/chronologically orders events) and Payload Mass. This showed Success or Failure for each combination of Flight Number and Payload Mass. Over time, there was improvement in Successes.</a:t>
            </a:r>
          </a:p>
          <a:p>
            <a:pPr lvl="2">
              <a:lnSpc>
                <a:spcPct val="100000"/>
              </a:lnSpc>
              <a:spcBef>
                <a:spcPts val="1400"/>
              </a:spcBef>
            </a:pPr>
            <a:r>
              <a:rPr lang="en-US" sz="1400" dirty="0">
                <a:solidFill>
                  <a:schemeClr val="accent3">
                    <a:lumMod val="25000"/>
                  </a:schemeClr>
                </a:solidFill>
                <a:latin typeface="Abadi"/>
              </a:rPr>
              <a:t>Flight Number vs. Launch Site. This showed Success or Failure for each Launch Site over time. For 2/3 of the Launch Sites, Success rate increased, while for the 3</a:t>
            </a:r>
            <a:r>
              <a:rPr lang="en-US" sz="1400" baseline="30000" dirty="0">
                <a:solidFill>
                  <a:schemeClr val="accent3">
                    <a:lumMod val="25000"/>
                  </a:schemeClr>
                </a:solidFill>
                <a:latin typeface="Abadi"/>
              </a:rPr>
              <a:t>rd</a:t>
            </a:r>
            <a:r>
              <a:rPr lang="en-US" sz="1400" dirty="0">
                <a:solidFill>
                  <a:schemeClr val="accent3">
                    <a:lumMod val="25000"/>
                  </a:schemeClr>
                </a:solidFill>
                <a:latin typeface="Abadi"/>
              </a:rPr>
              <a:t> Success and Failure wasn’t noticeably improved.</a:t>
            </a:r>
          </a:p>
          <a:p>
            <a:pPr lvl="2">
              <a:lnSpc>
                <a:spcPct val="100000"/>
              </a:lnSpc>
              <a:spcBef>
                <a:spcPts val="1400"/>
              </a:spcBef>
            </a:pPr>
            <a:r>
              <a:rPr lang="en-US" sz="1400" dirty="0">
                <a:solidFill>
                  <a:schemeClr val="accent3">
                    <a:lumMod val="25000"/>
                  </a:schemeClr>
                </a:solidFill>
                <a:latin typeface="Abadi"/>
              </a:rPr>
              <a:t>Flight Number vs. Orbit Type. This showed Success or Failure for each Orbit Type over time. From this graph you get a sense of which orbit types were the most used. Pretty much all orbit types got more successful over time.</a:t>
            </a:r>
          </a:p>
          <a:p>
            <a:pPr lvl="2">
              <a:lnSpc>
                <a:spcPct val="100000"/>
              </a:lnSpc>
              <a:spcBef>
                <a:spcPts val="1400"/>
              </a:spcBef>
            </a:pPr>
            <a:r>
              <a:rPr lang="en-US" sz="1400" dirty="0">
                <a:solidFill>
                  <a:schemeClr val="accent3">
                    <a:lumMod val="25000"/>
                  </a:schemeClr>
                </a:solidFill>
                <a:latin typeface="Abadi"/>
              </a:rPr>
              <a:t>Payload Mass vs. Orbit Type. This showed that at payloads of 6000kg or lower, there were many successes and a few failures (though some orbit types were all successful), but at payloads above 6000kg the ISS, PO, and VLEO orbits were used and almost all successful.</a:t>
            </a:r>
          </a:p>
          <a:p>
            <a:pPr lvl="1">
              <a:lnSpc>
                <a:spcPct val="100000"/>
              </a:lnSpc>
              <a:spcBef>
                <a:spcPts val="1400"/>
              </a:spcBef>
            </a:pPr>
            <a:r>
              <a:rPr lang="en-US" sz="1600" dirty="0">
                <a:solidFill>
                  <a:schemeClr val="accent3">
                    <a:lumMod val="25000"/>
                  </a:schemeClr>
                </a:solidFill>
                <a:latin typeface="Abadi"/>
              </a:rPr>
              <a:t>In addition to scatterplots, there was a line chart showing Success Rate by Year. In this chart you can see that success rates improved from 2013 to 2020 with a slight downward move from 2018 to 2019.</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9BF31BF-5341-6ED9-F744-04309496A27E}"/>
              </a:ext>
            </a:extLst>
          </p:cNvPr>
          <p:cNvSpPr txBox="1"/>
          <p:nvPr/>
        </p:nvSpPr>
        <p:spPr>
          <a:xfrm>
            <a:off x="248186" y="5690937"/>
            <a:ext cx="11559249" cy="764312"/>
          </a:xfrm>
          <a:prstGeom prst="rect">
            <a:avLst/>
          </a:prstGeom>
          <a:noFill/>
        </p:spPr>
        <p:txBody>
          <a:bodyPr wrap="square" rtlCol="0">
            <a:sp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Data Visualization notebook, as an external reference and peer-review purpose is located here: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https://github.com/aristonacademy/CourseraCapstone/blob/main/Capstone%20Project%20-%20Data%20Wrangling.ipynb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49588" y="2167492"/>
            <a:ext cx="3533842" cy="138914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DECF2B1-6CF7-4CDE-2833-D8C87F1302AC}"/>
              </a:ext>
            </a:extLst>
          </p:cNvPr>
          <p:cNvSpPr txBox="1"/>
          <p:nvPr/>
        </p:nvSpPr>
        <p:spPr>
          <a:xfrm>
            <a:off x="208344" y="1458410"/>
            <a:ext cx="11771453" cy="3416320"/>
          </a:xfrm>
          <a:prstGeom prst="rect">
            <a:avLst/>
          </a:prstGeom>
          <a:noFill/>
        </p:spPr>
        <p:txBody>
          <a:bodyPr wrap="square" rtlCol="0">
            <a:spAutoFit/>
          </a:bodyPr>
          <a:lstStyle/>
          <a:p>
            <a:r>
              <a:rPr lang="en-US" dirty="0">
                <a:latin typeface="Abadi" panose="020B0604020104020204" pitchFamily="34" charset="0"/>
              </a:rPr>
              <a:t>Exploratory Data Analysis was also performed using SQL queries to summarize data points of interest. Before running any queries, some of the data set’s columns were ‘cleansed’ to be in the correct formats. The following represents the types of queries performed and their summary findings (in no particular order):</a:t>
            </a:r>
          </a:p>
          <a:p>
            <a:pPr marL="742950" lvl="1" indent="-285750">
              <a:buFont typeface="Arial" panose="020B0604020202020204" pitchFamily="34" charset="0"/>
              <a:buChar char="•"/>
            </a:pPr>
            <a:r>
              <a:rPr lang="en-US" sz="1400" dirty="0">
                <a:latin typeface="Abadi" panose="020B0604020104020204" pitchFamily="34" charset="0"/>
              </a:rPr>
              <a:t>Summary queries of Payload Mass data by Customer (e.g. NASA) to understand Total/Sum of mass launched on behalf of that customer across all launches</a:t>
            </a:r>
          </a:p>
          <a:p>
            <a:pPr marL="742950" lvl="1" indent="-285750">
              <a:buFont typeface="Arial" panose="020B0604020202020204" pitchFamily="34" charset="0"/>
              <a:buChar char="•"/>
            </a:pPr>
            <a:r>
              <a:rPr lang="en-US" sz="1400" dirty="0">
                <a:latin typeface="Abadi" panose="020B0604020104020204" pitchFamily="34" charset="0"/>
              </a:rPr>
              <a:t>Summary query of Payload Mass by Launch Site, to understand the Average mass launched from that site. From this we can see if there seems to be differences between launch sites in terms of what is launched</a:t>
            </a:r>
          </a:p>
          <a:p>
            <a:pPr marL="742950" lvl="1" indent="-285750">
              <a:buFont typeface="Arial" panose="020B0604020202020204" pitchFamily="34" charset="0"/>
              <a:buChar char="•"/>
            </a:pPr>
            <a:r>
              <a:rPr lang="en-US" sz="1400" dirty="0">
                <a:latin typeface="Abadi" panose="020B0604020104020204" pitchFamily="34" charset="0"/>
              </a:rPr>
              <a:t>Query to find the first date for a Successful launch</a:t>
            </a:r>
          </a:p>
          <a:p>
            <a:pPr marL="742950" lvl="1" indent="-285750">
              <a:buFont typeface="Arial" panose="020B0604020202020204" pitchFamily="34" charset="0"/>
              <a:buChar char="•"/>
            </a:pPr>
            <a:r>
              <a:rPr lang="en-US" sz="1400" dirty="0">
                <a:latin typeface="Abadi" panose="020B0604020104020204" pitchFamily="34" charset="0"/>
              </a:rPr>
              <a:t>Query to see the number of Outcomes that correspond to Success or Failure of a Mission</a:t>
            </a:r>
          </a:p>
          <a:p>
            <a:pPr marL="742950" lvl="1" indent="-285750">
              <a:buFont typeface="Arial" panose="020B0604020202020204" pitchFamily="34" charset="0"/>
              <a:buChar char="•"/>
            </a:pPr>
            <a:r>
              <a:rPr lang="en-US" sz="1400" dirty="0">
                <a:latin typeface="Abadi" panose="020B0604020104020204" pitchFamily="34" charset="0"/>
              </a:rPr>
              <a:t>Query to see the Booster Version that has carried the Largest Payload Mass</a:t>
            </a:r>
          </a:p>
          <a:p>
            <a:pPr marL="742950" lvl="1" indent="-285750">
              <a:buFont typeface="Arial" panose="020B0604020202020204" pitchFamily="34" charset="0"/>
              <a:buChar char="•"/>
            </a:pPr>
            <a:r>
              <a:rPr lang="en-US" sz="1400" dirty="0">
                <a:latin typeface="Abadi" panose="020B0604020104020204" pitchFamily="34" charset="0"/>
              </a:rPr>
              <a:t>Query to see the Booster Version and Launch Sites associated with Failure to land on a Drone Ship in the calendar year 2015</a:t>
            </a:r>
          </a:p>
          <a:p>
            <a:pPr marL="742950" lvl="1" indent="-285750">
              <a:buFont typeface="Arial" panose="020B0604020202020204" pitchFamily="34" charset="0"/>
              <a:buChar char="•"/>
            </a:pPr>
            <a:r>
              <a:rPr lang="en-US" sz="1400" dirty="0">
                <a:latin typeface="Abadi" panose="020B0604020104020204" pitchFamily="34" charset="0"/>
              </a:rPr>
              <a:t>Query to see All the Landing Outcomes and their Count during a specified Start Date/End Date period</a:t>
            </a:r>
          </a:p>
          <a:p>
            <a:r>
              <a:rPr lang="en-US" dirty="0">
                <a:latin typeface="Abadi" panose="020B0604020104020204" pitchFamily="34" charset="0"/>
              </a:rPr>
              <a:t>These queries allow us to get a sense of what our data looks like and where we may wish to probe for further understanding and learning.</a:t>
            </a:r>
          </a:p>
        </p:txBody>
      </p:sp>
      <p:sp>
        <p:nvSpPr>
          <p:cNvPr id="6" name="TextBox 5">
            <a:extLst>
              <a:ext uri="{FF2B5EF4-FFF2-40B4-BE49-F238E27FC236}">
                <a16:creationId xmlns:a16="http://schemas.microsoft.com/office/drawing/2014/main" id="{470BCC78-1D03-F198-6332-856C87475C65}"/>
              </a:ext>
            </a:extLst>
          </p:cNvPr>
          <p:cNvSpPr txBox="1"/>
          <p:nvPr/>
        </p:nvSpPr>
        <p:spPr>
          <a:xfrm>
            <a:off x="208344" y="5185670"/>
            <a:ext cx="11559249" cy="1010533"/>
          </a:xfrm>
          <a:prstGeom prst="rect">
            <a:avLst/>
          </a:prstGeom>
          <a:noFill/>
        </p:spPr>
        <p:txBody>
          <a:bodyPr wrap="square" rtlCol="0">
            <a:sp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EDA with SQL notebook, as an external reference and peer-review purpose is located here: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https://github.com/aristonacademy/CourseraCapstone/blob/main/Capstone%20Project%20-%20Exploratory%20Data%20Analysis.ipynb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0471" y="1423686"/>
            <a:ext cx="11875625" cy="3646025"/>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Using the Folium library and the data set, which included Latitude and Longitude coordinates for each Launch Site, I was able to map the Launch Sites, Cluster Successes and Failures, Color Successes as Green circles within map markers and Red circles within map markers for Failures, Calculate and Plot lines to key points like Coastlines and Railways.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These maps features were placed so that an analyst can easily see the Launch Sites and key information about them, including:</a:t>
            </a:r>
          </a:p>
          <a:p>
            <a:pPr lvl="1">
              <a:lnSpc>
                <a:spcPct val="100000"/>
              </a:lnSpc>
              <a:spcBef>
                <a:spcPts val="1400"/>
              </a:spcBef>
            </a:pPr>
            <a:r>
              <a:rPr lang="en-US" sz="1400" dirty="0">
                <a:solidFill>
                  <a:schemeClr val="accent3">
                    <a:lumMod val="25000"/>
                  </a:schemeClr>
                </a:solidFill>
                <a:latin typeface="Abadi" panose="020B0604020104020204" pitchFamily="34" charset="0"/>
              </a:rPr>
              <a:t>Location of Launch Site,</a:t>
            </a:r>
          </a:p>
          <a:p>
            <a:pPr lvl="1">
              <a:lnSpc>
                <a:spcPct val="100000"/>
              </a:lnSpc>
              <a:spcBef>
                <a:spcPts val="1400"/>
              </a:spcBef>
            </a:pPr>
            <a:r>
              <a:rPr lang="en-US" sz="1400" dirty="0">
                <a:solidFill>
                  <a:schemeClr val="accent3">
                    <a:lumMod val="25000"/>
                  </a:schemeClr>
                </a:solidFill>
                <a:latin typeface="Abadi" panose="020B0604020104020204" pitchFamily="34" charset="0"/>
              </a:rPr>
              <a:t>Number of Launches from the Site</a:t>
            </a:r>
          </a:p>
          <a:p>
            <a:pPr lvl="1">
              <a:lnSpc>
                <a:spcPct val="100000"/>
              </a:lnSpc>
              <a:spcBef>
                <a:spcPts val="1400"/>
              </a:spcBef>
            </a:pPr>
            <a:r>
              <a:rPr lang="en-US" sz="1400" dirty="0">
                <a:solidFill>
                  <a:schemeClr val="accent3">
                    <a:lumMod val="25000"/>
                  </a:schemeClr>
                </a:solidFill>
                <a:latin typeface="Abadi" panose="020B0604020104020204" pitchFamily="34" charset="0"/>
              </a:rPr>
              <a:t>Number of Successes and Failures</a:t>
            </a:r>
          </a:p>
          <a:p>
            <a:pPr lvl="1">
              <a:lnSpc>
                <a:spcPct val="100000"/>
              </a:lnSpc>
              <a:spcBef>
                <a:spcPts val="1400"/>
              </a:spcBef>
            </a:pPr>
            <a:r>
              <a:rPr lang="en-US" sz="1400" dirty="0">
                <a:solidFill>
                  <a:schemeClr val="accent3">
                    <a:lumMod val="25000"/>
                  </a:schemeClr>
                </a:solidFill>
                <a:latin typeface="Abadi" panose="020B0604020104020204" pitchFamily="34" charset="0"/>
              </a:rPr>
              <a:t>Distance of Launch Site to key geographic features like coastlines, railways, highways, and city centers.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These features are important in that they show directionally where a drone ship may have to be in order to receive a Booster. Also, how much room for error and safety considerations for people populations.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600EA1AB-2C5B-4C47-B481-029E4FBE4777}"/>
              </a:ext>
            </a:extLst>
          </p:cNvPr>
          <p:cNvSpPr txBox="1"/>
          <p:nvPr/>
        </p:nvSpPr>
        <p:spPr>
          <a:xfrm>
            <a:off x="142754" y="5070032"/>
            <a:ext cx="11891058" cy="764312"/>
          </a:xfrm>
          <a:prstGeom prst="rect">
            <a:avLst/>
          </a:prstGeom>
          <a:noFill/>
        </p:spPr>
        <p:txBody>
          <a:bodyPr wrap="square" rtlCol="0">
            <a:sp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EDA with SQL notebook, as an external reference and peer-review purpose is located here: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https://github.com/aristonacademy/CourseraCapstone/blob/main/Capstone%20Project%20-%20Data%20Vis%20w%20Folium.ipynb</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573" y="1145857"/>
            <a:ext cx="11852475" cy="4566286"/>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I built an Interactive Dashboard application using Dash. Dash libraries allow you to build very interactive Visualizations using Dropdown selectors, Range Sliders, Checklists, et. al.</a:t>
            </a:r>
          </a:p>
          <a:p>
            <a:pPr>
              <a:lnSpc>
                <a:spcPct val="100000"/>
              </a:lnSpc>
              <a:spcBef>
                <a:spcPts val="1400"/>
              </a:spcBef>
            </a:pPr>
            <a:r>
              <a:rPr lang="en-US" sz="1800" dirty="0">
                <a:solidFill>
                  <a:schemeClr val="accent3">
                    <a:lumMod val="25000"/>
                  </a:schemeClr>
                </a:solidFill>
                <a:latin typeface="Abadi" panose="020B0604020104020204" pitchFamily="34" charset="0"/>
              </a:rPr>
              <a:t>The Dashboard I build had two graphs:</a:t>
            </a:r>
          </a:p>
          <a:p>
            <a:pPr lvl="1">
              <a:lnSpc>
                <a:spcPct val="100000"/>
              </a:lnSpc>
              <a:spcBef>
                <a:spcPts val="1400"/>
              </a:spcBef>
            </a:pPr>
            <a:r>
              <a:rPr lang="en-US" sz="1600" dirty="0">
                <a:solidFill>
                  <a:schemeClr val="accent3">
                    <a:lumMod val="25000"/>
                  </a:schemeClr>
                </a:solidFill>
                <a:latin typeface="Abadi" panose="020B0604020104020204" pitchFamily="34" charset="0"/>
              </a:rPr>
              <a:t>A Pie Chart that showed the Percentage of Successful Launches for each Site if ‘ALL’ sites was selected, and If only a specific Launch Site was selected, the Percentage of Success vs. Failure for that specific site.  The Launch Site was selected using a Dropdown List and the chart updates based on the selected value.</a:t>
            </a:r>
          </a:p>
          <a:p>
            <a:pPr lvl="1">
              <a:lnSpc>
                <a:spcPct val="100000"/>
              </a:lnSpc>
              <a:spcBef>
                <a:spcPts val="1400"/>
              </a:spcBef>
            </a:pPr>
            <a:r>
              <a:rPr lang="en-US" sz="1600" dirty="0">
                <a:solidFill>
                  <a:schemeClr val="accent3">
                    <a:lumMod val="25000"/>
                  </a:schemeClr>
                </a:solidFill>
                <a:latin typeface="Abadi" panose="020B0604020104020204" pitchFamily="34" charset="0"/>
              </a:rPr>
              <a:t>A Scatter Plot that showed Success or Failure vs. Payload Mass for each Booster Version. Successes correspond to ‘class’ variable = 1 and Failures correspond to ‘class’ variable = 0. Each Booster Version is a color coded dot in the graph.  The Scatter Plot’s Payload Mass range can be changed by using a Range Slider.</a:t>
            </a:r>
          </a:p>
          <a:p>
            <a:pPr>
              <a:lnSpc>
                <a:spcPct val="100000"/>
              </a:lnSpc>
              <a:spcBef>
                <a:spcPts val="1400"/>
              </a:spcBef>
            </a:pPr>
            <a:r>
              <a:rPr lang="en-US" sz="1800" dirty="0">
                <a:solidFill>
                  <a:schemeClr val="accent3">
                    <a:lumMod val="25000"/>
                  </a:schemeClr>
                </a:solidFill>
                <a:latin typeface="Abadi" panose="020B0604020104020204" pitchFamily="34" charset="0"/>
              </a:rPr>
              <a:t>The Pie Chart allows us to see, at a glance, which Launch Sites have contributed to the most and least successful launches. We can then drill-down into a particular site to see how successful each site is on its own.</a:t>
            </a:r>
          </a:p>
          <a:p>
            <a:pPr>
              <a:lnSpc>
                <a:spcPct val="100000"/>
              </a:lnSpc>
              <a:spcBef>
                <a:spcPts val="1400"/>
              </a:spcBef>
            </a:pPr>
            <a:r>
              <a:rPr lang="en-US" sz="1800" dirty="0">
                <a:solidFill>
                  <a:schemeClr val="accent3">
                    <a:lumMod val="25000"/>
                  </a:schemeClr>
                </a:solidFill>
                <a:latin typeface="Abadi" panose="020B0604020104020204" pitchFamily="34" charset="0"/>
              </a:rPr>
              <a:t>The Scatter Plot allows us to analyze successes and failures and see how each booster version performs at different levels of payload mass.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DF8ECB8A-D6F2-C190-7C77-0B0AF7B871AA}"/>
              </a:ext>
            </a:extLst>
          </p:cNvPr>
          <p:cNvSpPr txBox="1"/>
          <p:nvPr/>
        </p:nvSpPr>
        <p:spPr>
          <a:xfrm>
            <a:off x="189054" y="5834344"/>
            <a:ext cx="11891058" cy="584775"/>
          </a:xfrm>
          <a:prstGeom prst="rect">
            <a:avLst/>
          </a:prstGeom>
          <a:noFill/>
        </p:spPr>
        <p:txBody>
          <a:bodyPr wrap="square" rtlCol="0">
            <a:sp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GitHub URL of the completed EDA with SQL notebook, as an external reference and peer-review purpose is located here: </a:t>
            </a:r>
            <a:r>
              <a:rPr lang="en-US" sz="1600" dirty="0">
                <a:solidFill>
                  <a:schemeClr val="accent3">
                    <a:lumMod val="25000"/>
                  </a:schemeClr>
                </a:solidFill>
                <a:latin typeface="Abadi" panose="020B0604020104020204" pitchFamily="34" charset="0"/>
                <a:hlinkClick r:id="rId3"/>
              </a:rPr>
              <a:t>https://github.com/aristonacademy/CourseraCapstone/blob/main/spacex_dash_app%20(1).py</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2046" y="1446835"/>
            <a:ext cx="11910349" cy="47301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SpaceX data set was used for this analysis. However, the data, while rich in content, is not in a format conducive to use in Machine Learning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data required some Feature Engineering to take the data in categorical data columns and expand it into its own columns, with 0s and 1s </a:t>
            </a:r>
          </a:p>
          <a:p>
            <a:pPr>
              <a:lnSpc>
                <a:spcPct val="100000"/>
              </a:lnSpc>
              <a:spcBef>
                <a:spcPts val="1400"/>
              </a:spcBef>
            </a:pPr>
            <a:r>
              <a:rPr lang="en-US" sz="2200" dirty="0">
                <a:solidFill>
                  <a:schemeClr val="accent3">
                    <a:lumMod val="25000"/>
                  </a:schemeClr>
                </a:solidFill>
                <a:latin typeface="Abadi" panose="020B0604020104020204" pitchFamily="34" charset="0"/>
              </a:rPr>
              <a:t>The data, after it was Feature Engineered, was assigned to the X variable (independent variable)</a:t>
            </a:r>
          </a:p>
          <a:p>
            <a:pPr>
              <a:lnSpc>
                <a:spcPct val="100000"/>
              </a:lnSpc>
              <a:spcBef>
                <a:spcPts val="1400"/>
              </a:spcBef>
            </a:pPr>
            <a:r>
              <a:rPr lang="en-US" sz="2200" dirty="0">
                <a:solidFill>
                  <a:schemeClr val="accent3">
                    <a:lumMod val="25000"/>
                  </a:schemeClr>
                </a:solidFill>
                <a:latin typeface="Abadi" panose="020B0604020104020204" pitchFamily="34" charset="0"/>
              </a:rPr>
              <a:t>The Y value was based on the ‘class’ column, as it was the result of Success or Failure</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also standardized using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re-assigned to X</a:t>
            </a:r>
          </a:p>
          <a:p>
            <a:pPr>
              <a:lnSpc>
                <a:spcPct val="100000"/>
              </a:lnSpc>
              <a:spcBef>
                <a:spcPts val="1400"/>
              </a:spcBef>
            </a:pPr>
            <a:r>
              <a:rPr lang="en-US" sz="2200" dirty="0">
                <a:solidFill>
                  <a:schemeClr val="accent3">
                    <a:lumMod val="25000"/>
                  </a:schemeClr>
                </a:solidFill>
                <a:latin typeface="Abadi" panose="020B0604020104020204" pitchFamily="34" charset="0"/>
              </a:rPr>
              <a:t>I then use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to create a training and testing data set (80% training, 20% test)</a:t>
            </a:r>
          </a:p>
          <a:p>
            <a:pPr>
              <a:lnSpc>
                <a:spcPct val="100000"/>
              </a:lnSpc>
              <a:spcBef>
                <a:spcPts val="1400"/>
              </a:spcBef>
            </a:pPr>
            <a:r>
              <a:rPr lang="en-US" sz="2200" dirty="0">
                <a:solidFill>
                  <a:schemeClr val="accent3">
                    <a:lumMod val="25000"/>
                  </a:schemeClr>
                </a:solidFill>
                <a:latin typeface="Abadi" panose="020B0604020104020204" pitchFamily="34" charset="0"/>
              </a:rPr>
              <a:t>At this point, the data was not in a form that could be used to train and test the four different classification algorithms (Logistic regression, SVM, Decision Tree, and K Nearest Neighbor)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Data Processing </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196" y="1354237"/>
            <a:ext cx="11829326" cy="507297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of the Model algorithms utilized used a very similar process:</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Grid Search using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utilizing hyperparameters that are specific to each algorithm; Grid Search find the optimal combination of hyperparameters for the specific algorithm; for example, for Logistic Regression the best hyperparameters were: </a:t>
            </a:r>
            <a:r>
              <a:rPr lang="en-US" sz="1400" b="0" i="0" dirty="0">
                <a:solidFill>
                  <a:srgbClr val="333333"/>
                </a:solidFill>
                <a:effectLst/>
                <a:latin typeface="Consolas" panose="020B0609020204030204" pitchFamily="49" charset="0"/>
              </a:rPr>
              <a:t>{'C': 0.01, 'penalty': 'l2', 'solver': '</a:t>
            </a:r>
            <a:r>
              <a:rPr lang="en-US" sz="1400" b="0" i="0" dirty="0" err="1">
                <a:solidFill>
                  <a:srgbClr val="333333"/>
                </a:solidFill>
                <a:effectLst/>
                <a:latin typeface="Consolas" panose="020B0609020204030204" pitchFamily="49" charset="0"/>
              </a:rPr>
              <a:t>lbfgs</a:t>
            </a:r>
            <a:r>
              <a:rPr lang="en-US" sz="1400" b="0" i="0" dirty="0">
                <a:solidFill>
                  <a:srgbClr val="333333"/>
                </a:solidFill>
                <a:effectLst/>
                <a:latin typeface="Consolas" panose="020B0609020204030204" pitchFamily="49"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Fit each Model using the optimal hyperparameters and training data set</a:t>
            </a:r>
          </a:p>
          <a:p>
            <a:pPr lvl="1">
              <a:lnSpc>
                <a:spcPct val="100000"/>
              </a:lnSpc>
              <a:spcBef>
                <a:spcPts val="1400"/>
              </a:spcBef>
            </a:pPr>
            <a:r>
              <a:rPr lang="en-US" sz="1800" dirty="0">
                <a:solidFill>
                  <a:schemeClr val="accent3">
                    <a:lumMod val="25000"/>
                  </a:schemeClr>
                </a:solidFill>
                <a:latin typeface="Abadi" panose="020B0604020104020204" pitchFamily="34" charset="0"/>
              </a:rPr>
              <a:t>Print out the accuracy for each Model using the </a:t>
            </a:r>
            <a:r>
              <a:rPr lang="en-US" sz="1800" b="1" dirty="0" err="1">
                <a:solidFill>
                  <a:schemeClr val="accent3">
                    <a:lumMod val="25000"/>
                  </a:schemeClr>
                </a:solidFill>
                <a:latin typeface="Abadi" panose="020B0604020104020204" pitchFamily="34" charset="0"/>
              </a:rPr>
              <a:t>best_score</a:t>
            </a:r>
            <a:r>
              <a:rPr lang="en-US" sz="1800" b="1" dirty="0">
                <a:solidFill>
                  <a:schemeClr val="accent3">
                    <a:lumMod val="25000"/>
                  </a:schemeClr>
                </a:solidFill>
                <a:latin typeface="Abadi" panose="020B0604020104020204" pitchFamily="34" charset="0"/>
              </a:rPr>
              <a:t>_</a:t>
            </a:r>
            <a:r>
              <a:rPr lang="en-US" sz="1800" dirty="0">
                <a:solidFill>
                  <a:schemeClr val="accent3">
                    <a:lumMod val="25000"/>
                  </a:schemeClr>
                </a:solidFill>
                <a:latin typeface="Abadi" panose="020B0604020104020204" pitchFamily="34" charset="0"/>
              </a:rPr>
              <a:t> attribute that resulted from Model fitting</a:t>
            </a:r>
          </a:p>
          <a:p>
            <a:pPr lvl="1">
              <a:lnSpc>
                <a:spcPct val="100000"/>
              </a:lnSpc>
              <a:spcBef>
                <a:spcPts val="1400"/>
              </a:spcBef>
            </a:pPr>
            <a:r>
              <a:rPr lang="en-US" sz="1800" dirty="0">
                <a:solidFill>
                  <a:schemeClr val="accent3">
                    <a:lumMod val="25000"/>
                  </a:schemeClr>
                </a:solidFill>
                <a:latin typeface="Abadi" panose="020B0604020104020204" pitchFamily="34" charset="0"/>
              </a:rPr>
              <a:t>Calculate Model accuracy using the score() method and the test data</a:t>
            </a:r>
          </a:p>
          <a:p>
            <a:pPr lvl="1">
              <a:lnSpc>
                <a:spcPct val="100000"/>
              </a:lnSpc>
              <a:spcBef>
                <a:spcPts val="1400"/>
              </a:spcBef>
            </a:pPr>
            <a:r>
              <a:rPr lang="en-US" sz="1800" dirty="0">
                <a:solidFill>
                  <a:schemeClr val="accent3">
                    <a:lumMod val="25000"/>
                  </a:schemeClr>
                </a:solidFill>
                <a:latin typeface="Abadi" panose="020B0604020104020204" pitchFamily="34" charset="0"/>
              </a:rPr>
              <a:t>Graph Confusion Matrix</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Logistic Regression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Optimal hyperparameters were: </a:t>
            </a:r>
            <a:r>
              <a:rPr lang="en-US" sz="1400" b="0" i="0" dirty="0">
                <a:solidFill>
                  <a:srgbClr val="333333"/>
                </a:solidFill>
                <a:effectLst/>
                <a:latin typeface="Consolas" panose="020B0609020204030204" pitchFamily="49" charset="0"/>
              </a:rPr>
              <a:t>{'C': 0.01, 'penalty': 'l2', 'solver': '</a:t>
            </a:r>
            <a:r>
              <a:rPr lang="en-US" sz="1400" b="0" i="0" dirty="0" err="1">
                <a:solidFill>
                  <a:srgbClr val="333333"/>
                </a:solidFill>
                <a:effectLst/>
                <a:latin typeface="Consolas" panose="020B0609020204030204" pitchFamily="49" charset="0"/>
              </a:rPr>
              <a:t>lbfgs</a:t>
            </a:r>
            <a:r>
              <a:rPr lang="en-US" sz="1400" b="0" i="0" dirty="0">
                <a:solidFill>
                  <a:srgbClr val="333333"/>
                </a:solidFill>
                <a:effectLst/>
                <a:latin typeface="Consolas" panose="020B0609020204030204" pitchFamily="49"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Model Fit Accuracy was 0.846; Prediction Accuracy score was 0.833</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showed some false positives; There were 6 “did not land” in the data, but 3 of those were characterized as having “landed”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Models/Algorithms</a:t>
            </a:r>
          </a:p>
        </p:txBody>
      </p:sp>
    </p:spTree>
    <p:extLst>
      <p:ext uri="{BB962C8B-B14F-4D97-AF65-F5344CB8AC3E}">
        <p14:creationId xmlns:p14="http://schemas.microsoft.com/office/powerpoint/2010/main" val="273496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196" y="1238491"/>
            <a:ext cx="11829326" cy="5188719"/>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Support Vector Machine Results (SVM)</a:t>
            </a:r>
          </a:p>
          <a:p>
            <a:pPr lvl="1">
              <a:lnSpc>
                <a:spcPct val="100000"/>
              </a:lnSpc>
              <a:spcBef>
                <a:spcPts val="1400"/>
              </a:spcBef>
            </a:pPr>
            <a:r>
              <a:rPr lang="en-US" sz="1800" dirty="0">
                <a:solidFill>
                  <a:schemeClr val="accent3">
                    <a:lumMod val="25000"/>
                  </a:schemeClr>
                </a:solidFill>
                <a:latin typeface="Abadi" panose="020B0604020104020204" pitchFamily="34" charset="0"/>
              </a:rPr>
              <a:t>Optimal hyperparameters were: </a:t>
            </a:r>
            <a:r>
              <a:rPr lang="en-US" sz="1800" b="0" i="0" dirty="0">
                <a:solidFill>
                  <a:srgbClr val="333333"/>
                </a:solidFill>
                <a:effectLst/>
                <a:latin typeface="Abadi" panose="020B0604020104020204" pitchFamily="34" charset="0"/>
              </a:rPr>
              <a:t>{'C': 1.0, 'gamma': 0.03162277660168379, 'kernel': 'sigmoid’}</a:t>
            </a:r>
          </a:p>
          <a:p>
            <a:pPr lvl="1">
              <a:lnSpc>
                <a:spcPct val="100000"/>
              </a:lnSpc>
              <a:spcBef>
                <a:spcPts val="1400"/>
              </a:spcBef>
            </a:pPr>
            <a:r>
              <a:rPr lang="en-US" sz="1800" dirty="0">
                <a:solidFill>
                  <a:schemeClr val="accent3">
                    <a:lumMod val="25000"/>
                  </a:schemeClr>
                </a:solidFill>
                <a:latin typeface="Abadi" panose="020B0604020104020204" pitchFamily="34" charset="0"/>
              </a:rPr>
              <a:t>Model Fit Accuracy was 0.848; Prediction Accuracy score was 0.833</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showed some false positives; There were 6 “did not land” in the data, but 3 of those were characterized as having “landed”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Decision Trees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Optimal hyperparameters were: </a:t>
            </a:r>
            <a:r>
              <a:rPr lang="en-US" sz="1800" b="0" i="0" dirty="0">
                <a:solidFill>
                  <a:srgbClr val="333333"/>
                </a:solidFill>
                <a:effectLst/>
                <a:latin typeface="Abadi" panose="020B0604020104020204" pitchFamily="34" charset="0"/>
              </a:rPr>
              <a:t>{'criterion': '</a:t>
            </a:r>
            <a:r>
              <a:rPr lang="en-US" sz="1800" b="0" i="0" dirty="0" err="1">
                <a:solidFill>
                  <a:srgbClr val="333333"/>
                </a:solidFill>
                <a:effectLst/>
                <a:latin typeface="Abadi" panose="020B0604020104020204" pitchFamily="34" charset="0"/>
              </a:rPr>
              <a:t>gini</a:t>
            </a:r>
            <a:r>
              <a:rPr lang="en-US" sz="1800" b="0" i="0" dirty="0">
                <a:solidFill>
                  <a:srgbClr val="333333"/>
                </a:solidFill>
                <a:effectLst/>
                <a:latin typeface="Abadi" panose="020B0604020104020204" pitchFamily="34" charset="0"/>
              </a:rPr>
              <a:t>', '</a:t>
            </a:r>
            <a:r>
              <a:rPr lang="en-US" sz="1800" b="0" i="0" dirty="0" err="1">
                <a:solidFill>
                  <a:srgbClr val="333333"/>
                </a:solidFill>
                <a:effectLst/>
                <a:latin typeface="Abadi" panose="020B0604020104020204" pitchFamily="34" charset="0"/>
              </a:rPr>
              <a:t>max_depth</a:t>
            </a:r>
            <a:r>
              <a:rPr lang="en-US" sz="1800" b="0" i="0" dirty="0">
                <a:solidFill>
                  <a:srgbClr val="333333"/>
                </a:solidFill>
                <a:effectLst/>
                <a:latin typeface="Abadi" panose="020B0604020104020204" pitchFamily="34" charset="0"/>
              </a:rPr>
              <a:t>': 10, '</a:t>
            </a:r>
            <a:r>
              <a:rPr lang="en-US" sz="1800" b="0" i="0" dirty="0" err="1">
                <a:solidFill>
                  <a:srgbClr val="333333"/>
                </a:solidFill>
                <a:effectLst/>
                <a:latin typeface="Abadi" panose="020B0604020104020204" pitchFamily="34" charset="0"/>
              </a:rPr>
              <a:t>max_features</a:t>
            </a:r>
            <a:r>
              <a:rPr lang="en-US" sz="1800" b="0" i="0" dirty="0">
                <a:solidFill>
                  <a:srgbClr val="333333"/>
                </a:solidFill>
                <a:effectLst/>
                <a:latin typeface="Abadi" panose="020B0604020104020204" pitchFamily="34" charset="0"/>
              </a:rPr>
              <a:t>': 'auto', '</a:t>
            </a:r>
            <a:r>
              <a:rPr lang="en-US" sz="1800" b="0" i="0" dirty="0" err="1">
                <a:solidFill>
                  <a:srgbClr val="333333"/>
                </a:solidFill>
                <a:effectLst/>
                <a:latin typeface="Abadi" panose="020B0604020104020204" pitchFamily="34" charset="0"/>
              </a:rPr>
              <a:t>min_samples_leaf</a:t>
            </a:r>
            <a:r>
              <a:rPr lang="en-US" sz="1800" b="0" i="0" dirty="0">
                <a:solidFill>
                  <a:srgbClr val="333333"/>
                </a:solidFill>
                <a:effectLst/>
                <a:latin typeface="Abadi" panose="020B0604020104020204" pitchFamily="34" charset="0"/>
              </a:rPr>
              <a:t>': 4, '</a:t>
            </a:r>
            <a:r>
              <a:rPr lang="en-US" sz="1800" b="0" i="0" dirty="0" err="1">
                <a:solidFill>
                  <a:srgbClr val="333333"/>
                </a:solidFill>
                <a:effectLst/>
                <a:latin typeface="Abadi" panose="020B0604020104020204" pitchFamily="34" charset="0"/>
              </a:rPr>
              <a:t>min_samples_split</a:t>
            </a:r>
            <a:r>
              <a:rPr lang="en-US" sz="1800" b="0" i="0" dirty="0">
                <a:solidFill>
                  <a:srgbClr val="333333"/>
                </a:solidFill>
                <a:effectLst/>
                <a:latin typeface="Abadi" panose="020B0604020104020204" pitchFamily="34" charset="0"/>
              </a:rPr>
              <a:t>': 5, 'splitter': 'best’}</a:t>
            </a:r>
          </a:p>
          <a:p>
            <a:pPr lvl="1">
              <a:lnSpc>
                <a:spcPct val="100000"/>
              </a:lnSpc>
              <a:spcBef>
                <a:spcPts val="1400"/>
              </a:spcBef>
            </a:pPr>
            <a:r>
              <a:rPr lang="en-US" sz="1800" dirty="0">
                <a:solidFill>
                  <a:schemeClr val="accent3">
                    <a:lumMod val="25000"/>
                  </a:schemeClr>
                </a:solidFill>
                <a:latin typeface="Abadi" panose="020B0604020104020204" pitchFamily="34" charset="0"/>
              </a:rPr>
              <a:t>Model Fit Accuracy was 0.90; Prediction Accuracy score was 0.944</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showed minimal false positives; There were 6 “did not land” in the data, and only 1 of those were characterized as having “landed”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Models/Algorithms</a:t>
            </a:r>
          </a:p>
        </p:txBody>
      </p:sp>
    </p:spTree>
    <p:extLst>
      <p:ext uri="{BB962C8B-B14F-4D97-AF65-F5344CB8AC3E}">
        <p14:creationId xmlns:p14="http://schemas.microsoft.com/office/powerpoint/2010/main" val="58165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5196" y="1238491"/>
            <a:ext cx="11829326" cy="5188719"/>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K-Nearest Neighbors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Optimal hyperparameters were: </a:t>
            </a:r>
            <a:r>
              <a:rPr lang="en-US" sz="1400" b="0" i="0" dirty="0">
                <a:solidFill>
                  <a:srgbClr val="333333"/>
                </a:solidFill>
                <a:effectLst/>
                <a:latin typeface="Abadi" panose="020B0604020104020204" pitchFamily="34" charset="0"/>
              </a:rPr>
              <a:t>{'algorithm': 'auto', '</a:t>
            </a:r>
            <a:r>
              <a:rPr lang="en-US" sz="1400" b="0" i="0" dirty="0" err="1">
                <a:solidFill>
                  <a:srgbClr val="333333"/>
                </a:solidFill>
                <a:effectLst/>
                <a:latin typeface="Abadi" panose="020B0604020104020204" pitchFamily="34" charset="0"/>
              </a:rPr>
              <a:t>n_neighbors</a:t>
            </a:r>
            <a:r>
              <a:rPr lang="en-US" sz="1400" b="0" i="0" dirty="0">
                <a:solidFill>
                  <a:srgbClr val="333333"/>
                </a:solidFill>
                <a:effectLst/>
                <a:latin typeface="Abadi" panose="020B0604020104020204" pitchFamily="34" charset="0"/>
              </a:rPr>
              <a:t>': 10, 'p': 1}</a:t>
            </a:r>
          </a:p>
          <a:p>
            <a:pPr lvl="1">
              <a:lnSpc>
                <a:spcPct val="100000"/>
              </a:lnSpc>
              <a:spcBef>
                <a:spcPts val="1400"/>
              </a:spcBef>
            </a:pPr>
            <a:r>
              <a:rPr lang="en-US" sz="1800" dirty="0">
                <a:solidFill>
                  <a:schemeClr val="accent3">
                    <a:lumMod val="25000"/>
                  </a:schemeClr>
                </a:solidFill>
                <a:latin typeface="Abadi" panose="020B0604020104020204" pitchFamily="34" charset="0"/>
              </a:rPr>
              <a:t>Model Fit Accuracy was 0.848; Prediction Accuracy score was 0.833</a:t>
            </a:r>
          </a:p>
          <a:p>
            <a:pPr lvl="1">
              <a:lnSpc>
                <a:spcPct val="100000"/>
              </a:lnSpc>
              <a:spcBef>
                <a:spcPts val="1400"/>
              </a:spcBef>
            </a:pPr>
            <a:r>
              <a:rPr lang="en-US" sz="1800" dirty="0">
                <a:solidFill>
                  <a:schemeClr val="accent3">
                    <a:lumMod val="25000"/>
                  </a:schemeClr>
                </a:solidFill>
                <a:latin typeface="Abadi" panose="020B0604020104020204" pitchFamily="34" charset="0"/>
              </a:rPr>
              <a:t>The Confusion Matrix showed some false positives; There were 6 “did not land” in the data, but 3 of those were characterized as having “landed”</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Results</a:t>
            </a:r>
          </a:p>
          <a:p>
            <a:pPr>
              <a:lnSpc>
                <a:spcPct val="100000"/>
              </a:lnSpc>
              <a:spcBef>
                <a:spcPts val="1400"/>
              </a:spcBef>
            </a:pPr>
            <a:r>
              <a:rPr lang="en-US" sz="2000" dirty="0">
                <a:solidFill>
                  <a:schemeClr val="accent3">
                    <a:lumMod val="25000"/>
                  </a:schemeClr>
                </a:solidFill>
                <a:latin typeface="Abadi" panose="020B0604020104020204" pitchFamily="34" charset="0"/>
              </a:rPr>
              <a:t>The Decision Tree Model outperformed the other models, having the best accuracy on both the training data set and the test data set. The Confusion Matrix for Decision Tree showed that it performed well on predicting actual “Landings” and also predicting “Non-Landings”.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Models/Algorithms</a:t>
            </a:r>
          </a:p>
        </p:txBody>
      </p:sp>
    </p:spTree>
    <p:extLst>
      <p:ext uri="{BB962C8B-B14F-4D97-AF65-F5344CB8AC3E}">
        <p14:creationId xmlns:p14="http://schemas.microsoft.com/office/powerpoint/2010/main" val="137935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6770" y="4933153"/>
            <a:ext cx="11840900" cy="1494057"/>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scatterplot show the relationship between Flight Number (x-axis) and Launch Site (y-axis). Each point shows Successful Launches (Orange dots) vs. Unsuccessful Launches (Blue dots).</a:t>
            </a:r>
          </a:p>
          <a:p>
            <a:pPr>
              <a:lnSpc>
                <a:spcPct val="100000"/>
              </a:lnSpc>
              <a:spcBef>
                <a:spcPts val="1400"/>
              </a:spcBef>
            </a:pPr>
            <a:r>
              <a:rPr lang="en-CA" sz="2200" dirty="0">
                <a:solidFill>
                  <a:schemeClr val="accent3">
                    <a:lumMod val="25000"/>
                  </a:schemeClr>
                </a:solidFill>
                <a:latin typeface="Abadi" panose="020B0604020104020204" pitchFamily="34" charset="0"/>
              </a:rPr>
              <a:t>This show several outcomes: 1) Up until approximately the 20</a:t>
            </a:r>
            <a:r>
              <a:rPr lang="en-CA" sz="2200" baseline="30000" dirty="0">
                <a:solidFill>
                  <a:schemeClr val="accent3">
                    <a:lumMod val="25000"/>
                  </a:schemeClr>
                </a:solidFill>
                <a:latin typeface="Abadi" panose="020B0604020104020204" pitchFamily="34" charset="0"/>
              </a:rPr>
              <a:t>th</a:t>
            </a:r>
            <a:r>
              <a:rPr lang="en-CA" sz="2200" dirty="0">
                <a:solidFill>
                  <a:schemeClr val="accent3">
                    <a:lumMod val="25000"/>
                  </a:schemeClr>
                </a:solidFill>
                <a:latin typeface="Abadi" panose="020B0604020104020204" pitchFamily="34" charset="0"/>
              </a:rPr>
              <a:t> launch, most of the launches were unsuccessful, regardless of the launch site, 2) After the 20</a:t>
            </a:r>
            <a:r>
              <a:rPr lang="en-CA" sz="2200" baseline="30000" dirty="0">
                <a:solidFill>
                  <a:schemeClr val="accent3">
                    <a:lumMod val="25000"/>
                  </a:schemeClr>
                </a:solidFill>
                <a:latin typeface="Abadi" panose="020B0604020104020204" pitchFamily="34" charset="0"/>
              </a:rPr>
              <a:t>th</a:t>
            </a:r>
            <a:r>
              <a:rPr lang="en-CA" sz="2200" dirty="0">
                <a:solidFill>
                  <a:schemeClr val="accent3">
                    <a:lumMod val="25000"/>
                  </a:schemeClr>
                </a:solidFill>
                <a:latin typeface="Abadi" panose="020B0604020104020204" pitchFamily="34" charset="0"/>
              </a:rPr>
              <a:t> launch, most of the launches were seeing success, and more of the Launch Sites were utilized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7DE7BFD-452D-2A36-AEAE-10B83ECCD036}"/>
              </a:ext>
            </a:extLst>
          </p:cNvPr>
          <p:cNvPicPr>
            <a:picLocks noChangeAspect="1"/>
          </p:cNvPicPr>
          <p:nvPr/>
        </p:nvPicPr>
        <p:blipFill>
          <a:blip r:embed="rId3"/>
          <a:stretch>
            <a:fillRect/>
          </a:stretch>
        </p:blipFill>
        <p:spPr>
          <a:xfrm>
            <a:off x="549302" y="1687260"/>
            <a:ext cx="10908670" cy="306993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8038" y="5227634"/>
            <a:ext cx="11695923" cy="13473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chart shows Payload Mass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findings are as follows: 1) The most utilized Launch Sites are CCAFS SLC 40 and KSC LC 39A, 2) VAFB SLC 4E did not launch any payloads greater than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6764CC2-161A-F1B3-66A7-49DAE7CF46A5}"/>
              </a:ext>
            </a:extLst>
          </p:cNvPr>
          <p:cNvPicPr>
            <a:picLocks noChangeAspect="1"/>
          </p:cNvPicPr>
          <p:nvPr/>
        </p:nvPicPr>
        <p:blipFill>
          <a:blip r:embed="rId3"/>
          <a:stretch>
            <a:fillRect/>
          </a:stretch>
        </p:blipFill>
        <p:spPr>
          <a:xfrm>
            <a:off x="2615879" y="1416046"/>
            <a:ext cx="6589714" cy="38115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1494" y="4815067"/>
            <a:ext cx="11632557" cy="16121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the success rates (y-axis) of each Type of Orbit (x-axis)</a:t>
            </a:r>
          </a:p>
          <a:p>
            <a:pPr>
              <a:lnSpc>
                <a:spcPct val="100000"/>
              </a:lnSpc>
              <a:spcBef>
                <a:spcPts val="1400"/>
              </a:spcBef>
            </a:pPr>
            <a:r>
              <a:rPr lang="en-US" sz="2200" dirty="0">
                <a:solidFill>
                  <a:schemeClr val="accent3">
                    <a:lumMod val="25000"/>
                  </a:schemeClr>
                </a:solidFill>
                <a:latin typeface="Abadi" panose="020B0604020104020204" pitchFamily="34" charset="0"/>
              </a:rPr>
              <a:t>It is clear that ES-L1, GEO, HEO, and SSO orbit types are 100% successful.</a:t>
            </a:r>
          </a:p>
          <a:p>
            <a:pPr>
              <a:lnSpc>
                <a:spcPct val="100000"/>
              </a:lnSpc>
              <a:spcBef>
                <a:spcPts val="1400"/>
              </a:spcBef>
            </a:pPr>
            <a:r>
              <a:rPr lang="en-US" sz="2200" dirty="0">
                <a:solidFill>
                  <a:schemeClr val="accent3">
                    <a:lumMod val="25000"/>
                  </a:schemeClr>
                </a:solidFill>
                <a:latin typeface="Abadi" panose="020B0604020104020204" pitchFamily="34" charset="0"/>
              </a:rPr>
              <a:t>VLEO and LEO are also more than 70% successful.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9D635ED0-9999-D91C-5BED-79EF6662A12A}"/>
              </a:ext>
            </a:extLst>
          </p:cNvPr>
          <p:cNvPicPr>
            <a:picLocks noChangeAspect="1"/>
          </p:cNvPicPr>
          <p:nvPr/>
        </p:nvPicPr>
        <p:blipFill>
          <a:blip r:embed="rId3"/>
          <a:stretch>
            <a:fillRect/>
          </a:stretch>
        </p:blipFill>
        <p:spPr>
          <a:xfrm>
            <a:off x="432363" y="1383723"/>
            <a:ext cx="6743700" cy="33623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79722" y="4764117"/>
            <a:ext cx="11632556" cy="177557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Flight Number (x-axis) vs. Orbit Type (y-axis). Blue dots represent failure and Orange dots represent success.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in the early days of launches, most of the orbit types were LEO, ISS, PO, and GTO. There were also a large percentage of failures at this stage. After about the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launch, there was a higher percentage of successes and more Orbit types were attempted (mostly successfully).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FA7F500-9DFF-F5AF-E8C6-3ADC7946D092}"/>
              </a:ext>
            </a:extLst>
          </p:cNvPr>
          <p:cNvPicPr>
            <a:picLocks noChangeAspect="1"/>
          </p:cNvPicPr>
          <p:nvPr/>
        </p:nvPicPr>
        <p:blipFill>
          <a:blip r:embed="rId3"/>
          <a:stretch>
            <a:fillRect/>
          </a:stretch>
        </p:blipFill>
        <p:spPr>
          <a:xfrm>
            <a:off x="770011" y="1393724"/>
            <a:ext cx="5638800" cy="31908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31495" y="4750981"/>
            <a:ext cx="11482085" cy="1611774"/>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represents the relationship between Payload Mass (x-axis) and Orbit type y-axis), with blue dots representing failures and orange dots representing successes.</a:t>
            </a:r>
          </a:p>
          <a:p>
            <a:pPr>
              <a:lnSpc>
                <a:spcPct val="100000"/>
              </a:lnSpc>
              <a:spcBef>
                <a:spcPts val="1400"/>
              </a:spcBef>
            </a:pPr>
            <a:r>
              <a:rPr lang="en-US" sz="2200" dirty="0">
                <a:solidFill>
                  <a:schemeClr val="accent3">
                    <a:lumMod val="25000"/>
                  </a:schemeClr>
                </a:solidFill>
                <a:latin typeface="Abadi" panose="020B0604020104020204" pitchFamily="34" charset="0"/>
              </a:rPr>
              <a:t>You can see that for payload mass below 6000kg, there are mostly successes (with a few failures, primarily from the early days of operation); beyond 6000kg, most of the larger payloads are associated with ISS, PO and VLEO orbit types.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1A69CF3-6753-2334-7B9F-A0CEC588A0FB}"/>
              </a:ext>
            </a:extLst>
          </p:cNvPr>
          <p:cNvPicPr>
            <a:picLocks noChangeAspect="1"/>
          </p:cNvPicPr>
          <p:nvPr/>
        </p:nvPicPr>
        <p:blipFill>
          <a:blip r:embed="rId3"/>
          <a:stretch>
            <a:fillRect/>
          </a:stretch>
        </p:blipFill>
        <p:spPr>
          <a:xfrm>
            <a:off x="770011" y="1398487"/>
            <a:ext cx="5448300" cy="31813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9620" y="4959017"/>
            <a:ext cx="11418132" cy="1622567"/>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shows the trend of the success rate from beginning of operations in 2010 until 2020.</a:t>
            </a:r>
          </a:p>
          <a:p>
            <a:pPr>
              <a:lnSpc>
                <a:spcPct val="100000"/>
              </a:lnSpc>
              <a:spcBef>
                <a:spcPts val="1400"/>
              </a:spcBef>
            </a:pPr>
            <a:r>
              <a:rPr lang="en-US" sz="2200" dirty="0">
                <a:solidFill>
                  <a:schemeClr val="accent3">
                    <a:lumMod val="25000"/>
                  </a:schemeClr>
                </a:solidFill>
                <a:latin typeface="Abadi" panose="020B0604020104020204" pitchFamily="34" charset="0"/>
              </a:rPr>
              <a:t>As you might expect, in the early days, there were many failures, but starting 2013, success rate increased steadily until 2020. There were a couple of years where a few failures increased, but they were associated with new orbit types and approaches. This can be expected when you expand operations.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DE4C202-601A-C739-39EA-F2AA90F7A144}"/>
              </a:ext>
            </a:extLst>
          </p:cNvPr>
          <p:cNvPicPr>
            <a:picLocks noChangeAspect="1"/>
          </p:cNvPicPr>
          <p:nvPr/>
        </p:nvPicPr>
        <p:blipFill>
          <a:blip r:embed="rId3"/>
          <a:stretch>
            <a:fillRect/>
          </a:stretch>
        </p:blipFill>
        <p:spPr>
          <a:xfrm>
            <a:off x="770011" y="1366008"/>
            <a:ext cx="4781550" cy="33147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was run against the database table loaded from the SpaceX data set:</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spacextbl</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Producing the following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SQL selects the names of the Launch Sites, filtering out duplicates and producing only the unique names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A18AF876-E9B0-BEE2-B4D2-318D37B09E28}"/>
              </a:ext>
            </a:extLst>
          </p:cNvPr>
          <p:cNvGraphicFramePr>
            <a:graphicFrameLocks noGrp="1"/>
          </p:cNvGraphicFramePr>
          <p:nvPr>
            <p:extLst>
              <p:ext uri="{D42A27DB-BD31-4B8C-83A1-F6EECF244321}">
                <p14:modId xmlns:p14="http://schemas.microsoft.com/office/powerpoint/2010/main" val="1598908755"/>
              </p:ext>
            </p:extLst>
          </p:nvPr>
        </p:nvGraphicFramePr>
        <p:xfrm>
          <a:off x="4942390" y="2843826"/>
          <a:ext cx="1804686" cy="2103120"/>
        </p:xfrm>
        <a:graphic>
          <a:graphicData uri="http://schemas.openxmlformats.org/drawingml/2006/table">
            <a:tbl>
              <a:tblPr/>
              <a:tblGrid>
                <a:gridCol w="1804686">
                  <a:extLst>
                    <a:ext uri="{9D8B030D-6E8A-4147-A177-3AD203B41FA5}">
                      <a16:colId xmlns:a16="http://schemas.microsoft.com/office/drawing/2014/main" val="213250660"/>
                    </a:ext>
                  </a:extLst>
                </a:gridCol>
              </a:tblGrid>
              <a:tr h="0">
                <a:tc>
                  <a:txBody>
                    <a:bodyPr/>
                    <a:lstStyle/>
                    <a:p>
                      <a:pPr algn="r" fontAlgn="ctr"/>
                      <a:endParaRPr lang="en-US" b="1" dirty="0">
                        <a:effectLst/>
                      </a:endParaRPr>
                    </a:p>
                    <a:p>
                      <a:pPr algn="r" fontAlgn="ctr"/>
                      <a:r>
                        <a:rPr lang="en-US" b="1" dirty="0" err="1">
                          <a:effectLst/>
                        </a:rPr>
                        <a:t>launch_site</a:t>
                      </a:r>
                      <a:endParaRPr lang="en-US" b="1" dirty="0">
                        <a:effectLst/>
                      </a:endParaRPr>
                    </a:p>
                  </a:txBody>
                  <a:tcPr anchor="ctr">
                    <a:lnL>
                      <a:noFill/>
                    </a:lnL>
                    <a:lnR>
                      <a:noFill/>
                    </a:lnR>
                    <a:lnT>
                      <a:noFill/>
                    </a:lnT>
                    <a:lnB>
                      <a:noFill/>
                    </a:lnB>
                  </a:tcPr>
                </a:tc>
                <a:extLst>
                  <a:ext uri="{0D108BD9-81ED-4DB2-BD59-A6C34878D82A}">
                    <a16:rowId xmlns:a16="http://schemas.microsoft.com/office/drawing/2014/main" val="2834951686"/>
                  </a:ext>
                </a:extLst>
              </a:tr>
              <a:tr h="0">
                <a:tc>
                  <a:txBody>
                    <a:bodyPr/>
                    <a:lstStyle/>
                    <a:p>
                      <a:pPr algn="r" fontAlgn="ctr"/>
                      <a:r>
                        <a:rPr lang="en-US">
                          <a:effectLst/>
                        </a:rPr>
                        <a:t>CCAFS LC-40</a:t>
                      </a:r>
                    </a:p>
                  </a:txBody>
                  <a:tcPr anchor="ctr">
                    <a:lnL>
                      <a:noFill/>
                    </a:lnL>
                    <a:lnR>
                      <a:noFill/>
                    </a:lnR>
                    <a:lnT>
                      <a:noFill/>
                    </a:lnT>
                    <a:lnB>
                      <a:noFill/>
                    </a:lnB>
                  </a:tcPr>
                </a:tc>
                <a:extLst>
                  <a:ext uri="{0D108BD9-81ED-4DB2-BD59-A6C34878D82A}">
                    <a16:rowId xmlns:a16="http://schemas.microsoft.com/office/drawing/2014/main" val="383671710"/>
                  </a:ext>
                </a:extLst>
              </a:tr>
              <a:tr h="0">
                <a:tc>
                  <a:txBody>
                    <a:bodyPr/>
                    <a:lstStyle/>
                    <a:p>
                      <a:pPr algn="r" fontAlgn="ctr"/>
                      <a:r>
                        <a:rPr lang="en-US">
                          <a:effectLst/>
                        </a:rPr>
                        <a:t>CCAFS SLC-40</a:t>
                      </a:r>
                    </a:p>
                  </a:txBody>
                  <a:tcPr anchor="ctr">
                    <a:lnL>
                      <a:noFill/>
                    </a:lnL>
                    <a:lnR>
                      <a:noFill/>
                    </a:lnR>
                    <a:lnT>
                      <a:noFill/>
                    </a:lnT>
                    <a:lnB>
                      <a:noFill/>
                    </a:lnB>
                  </a:tcPr>
                </a:tc>
                <a:extLst>
                  <a:ext uri="{0D108BD9-81ED-4DB2-BD59-A6C34878D82A}">
                    <a16:rowId xmlns:a16="http://schemas.microsoft.com/office/drawing/2014/main" val="491342268"/>
                  </a:ext>
                </a:extLst>
              </a:tr>
              <a:tr h="0">
                <a:tc>
                  <a:txBody>
                    <a:bodyPr/>
                    <a:lstStyle/>
                    <a:p>
                      <a:pPr algn="r" fontAlgn="ctr"/>
                      <a:r>
                        <a:rPr lang="en-US">
                          <a:effectLst/>
                        </a:rPr>
                        <a:t>KSC LC-39A</a:t>
                      </a:r>
                    </a:p>
                  </a:txBody>
                  <a:tcPr anchor="ctr">
                    <a:lnL>
                      <a:noFill/>
                    </a:lnL>
                    <a:lnR>
                      <a:noFill/>
                    </a:lnR>
                    <a:lnT>
                      <a:noFill/>
                    </a:lnT>
                    <a:lnB>
                      <a:noFill/>
                    </a:lnB>
                  </a:tcPr>
                </a:tc>
                <a:extLst>
                  <a:ext uri="{0D108BD9-81ED-4DB2-BD59-A6C34878D82A}">
                    <a16:rowId xmlns:a16="http://schemas.microsoft.com/office/drawing/2014/main" val="2708078294"/>
                  </a:ext>
                </a:extLst>
              </a:tr>
              <a:tr h="0">
                <a:tc>
                  <a:txBody>
                    <a:bodyPr/>
                    <a:lstStyle/>
                    <a:p>
                      <a:pPr algn="r" fontAlgn="ctr"/>
                      <a:r>
                        <a:rPr lang="en-US" dirty="0">
                          <a:effectLst/>
                        </a:rPr>
                        <a:t>VAFB SLC-4E</a:t>
                      </a:r>
                    </a:p>
                  </a:txBody>
                  <a:tcPr anchor="ctr">
                    <a:lnL>
                      <a:noFill/>
                    </a:lnL>
                    <a:lnR>
                      <a:noFill/>
                    </a:lnR>
                    <a:lnT>
                      <a:noFill/>
                    </a:lnT>
                    <a:lnB>
                      <a:noFill/>
                    </a:lnB>
                  </a:tcPr>
                </a:tc>
                <a:extLst>
                  <a:ext uri="{0D108BD9-81ED-4DB2-BD59-A6C34878D82A}">
                    <a16:rowId xmlns:a16="http://schemas.microsoft.com/office/drawing/2014/main" val="214294409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6835"/>
            <a:ext cx="9745589" cy="473012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was produced by the following SQL</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66E76C0E-3368-5166-2CBC-1BC80FDD91B8}"/>
              </a:ext>
            </a:extLst>
          </p:cNvPr>
          <p:cNvGraphicFramePr>
            <a:graphicFrameLocks noGrp="1"/>
          </p:cNvGraphicFramePr>
          <p:nvPr>
            <p:extLst>
              <p:ext uri="{D42A27DB-BD31-4B8C-83A1-F6EECF244321}">
                <p14:modId xmlns:p14="http://schemas.microsoft.com/office/powerpoint/2010/main" val="850425076"/>
              </p:ext>
            </p:extLst>
          </p:nvPr>
        </p:nvGraphicFramePr>
        <p:xfrm>
          <a:off x="601884" y="1918489"/>
          <a:ext cx="11019100" cy="3176591"/>
        </p:xfrm>
        <a:graphic>
          <a:graphicData uri="http://schemas.openxmlformats.org/drawingml/2006/table">
            <a:tbl>
              <a:tblPr/>
              <a:tblGrid>
                <a:gridCol w="1101910">
                  <a:extLst>
                    <a:ext uri="{9D8B030D-6E8A-4147-A177-3AD203B41FA5}">
                      <a16:colId xmlns:a16="http://schemas.microsoft.com/office/drawing/2014/main" val="3249680898"/>
                    </a:ext>
                  </a:extLst>
                </a:gridCol>
                <a:gridCol w="1101910">
                  <a:extLst>
                    <a:ext uri="{9D8B030D-6E8A-4147-A177-3AD203B41FA5}">
                      <a16:colId xmlns:a16="http://schemas.microsoft.com/office/drawing/2014/main" val="2326713370"/>
                    </a:ext>
                  </a:extLst>
                </a:gridCol>
                <a:gridCol w="1101910">
                  <a:extLst>
                    <a:ext uri="{9D8B030D-6E8A-4147-A177-3AD203B41FA5}">
                      <a16:colId xmlns:a16="http://schemas.microsoft.com/office/drawing/2014/main" val="3748478181"/>
                    </a:ext>
                  </a:extLst>
                </a:gridCol>
                <a:gridCol w="1101910">
                  <a:extLst>
                    <a:ext uri="{9D8B030D-6E8A-4147-A177-3AD203B41FA5}">
                      <a16:colId xmlns:a16="http://schemas.microsoft.com/office/drawing/2014/main" val="1041202239"/>
                    </a:ext>
                  </a:extLst>
                </a:gridCol>
                <a:gridCol w="1101910">
                  <a:extLst>
                    <a:ext uri="{9D8B030D-6E8A-4147-A177-3AD203B41FA5}">
                      <a16:colId xmlns:a16="http://schemas.microsoft.com/office/drawing/2014/main" val="936595467"/>
                    </a:ext>
                  </a:extLst>
                </a:gridCol>
                <a:gridCol w="1101910">
                  <a:extLst>
                    <a:ext uri="{9D8B030D-6E8A-4147-A177-3AD203B41FA5}">
                      <a16:colId xmlns:a16="http://schemas.microsoft.com/office/drawing/2014/main" val="222212964"/>
                    </a:ext>
                  </a:extLst>
                </a:gridCol>
                <a:gridCol w="1101910">
                  <a:extLst>
                    <a:ext uri="{9D8B030D-6E8A-4147-A177-3AD203B41FA5}">
                      <a16:colId xmlns:a16="http://schemas.microsoft.com/office/drawing/2014/main" val="1030196748"/>
                    </a:ext>
                  </a:extLst>
                </a:gridCol>
                <a:gridCol w="1101910">
                  <a:extLst>
                    <a:ext uri="{9D8B030D-6E8A-4147-A177-3AD203B41FA5}">
                      <a16:colId xmlns:a16="http://schemas.microsoft.com/office/drawing/2014/main" val="1108902585"/>
                    </a:ext>
                  </a:extLst>
                </a:gridCol>
                <a:gridCol w="1101910">
                  <a:extLst>
                    <a:ext uri="{9D8B030D-6E8A-4147-A177-3AD203B41FA5}">
                      <a16:colId xmlns:a16="http://schemas.microsoft.com/office/drawing/2014/main" val="2929493517"/>
                    </a:ext>
                  </a:extLst>
                </a:gridCol>
                <a:gridCol w="1101910">
                  <a:extLst>
                    <a:ext uri="{9D8B030D-6E8A-4147-A177-3AD203B41FA5}">
                      <a16:colId xmlns:a16="http://schemas.microsoft.com/office/drawing/2014/main" val="748771920"/>
                    </a:ext>
                  </a:extLst>
                </a:gridCol>
              </a:tblGrid>
              <a:tr h="313324">
                <a:tc>
                  <a:txBody>
                    <a:bodyPr/>
                    <a:lstStyle/>
                    <a:p>
                      <a:pPr algn="r" fontAlgn="ctr"/>
                      <a:r>
                        <a:rPr lang="en-U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time__utc_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landing__outcome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631436963"/>
                  </a:ext>
                </a:extLst>
              </a:tr>
              <a:tr h="581951">
                <a:tc>
                  <a:txBody>
                    <a:bodyPr/>
                    <a:lstStyle/>
                    <a:p>
                      <a:pPr algn="r" fontAlgn="ctr"/>
                      <a:r>
                        <a:rPr lang="en-US"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886651796"/>
                  </a:ext>
                </a:extLst>
              </a:tr>
              <a:tr h="984893">
                <a:tc>
                  <a:txBody>
                    <a:bodyPr/>
                    <a:lstStyle/>
                    <a:p>
                      <a:pPr algn="r" fontAlgn="ctr"/>
                      <a:r>
                        <a:rPr lang="en-US" sz="110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443860087"/>
                  </a:ext>
                </a:extLst>
              </a:tr>
              <a:tr h="447638">
                <a:tc>
                  <a:txBody>
                    <a:bodyPr/>
                    <a:lstStyle/>
                    <a:p>
                      <a:pPr algn="r" fontAlgn="ctr"/>
                      <a:r>
                        <a:rPr lang="en-US"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811777442"/>
                  </a:ext>
                </a:extLst>
              </a:tr>
              <a:tr h="313324">
                <a:tc>
                  <a:txBody>
                    <a:bodyPr/>
                    <a:lstStyle/>
                    <a:p>
                      <a:pPr algn="r" fontAlgn="ctr"/>
                      <a:r>
                        <a:rPr lang="en-US"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135279787"/>
                  </a:ext>
                </a:extLst>
              </a:tr>
              <a:tr h="313324">
                <a:tc>
                  <a:txBody>
                    <a:bodyPr/>
                    <a:lstStyle/>
                    <a:p>
                      <a:pPr algn="r" fontAlgn="ctr"/>
                      <a:r>
                        <a:rPr lang="en-US"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47294789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66219" y="1412111"/>
            <a:ext cx="11702004" cy="527805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Winning the Space Race requires multi-dimension talents across the entire program. Engineers Engineer. Financiers Finance. Operations people manage and coordinate. And, Data Analysts contribute by helping everyone understand the determinants of Success and Failure. They help understand answers to the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Why was this launch successful whereas this other one was not?</a:t>
            </a:r>
          </a:p>
          <a:p>
            <a:pPr lvl="1">
              <a:lnSpc>
                <a:spcPct val="100000"/>
              </a:lnSpc>
              <a:spcBef>
                <a:spcPts val="1400"/>
              </a:spcBef>
            </a:pPr>
            <a:r>
              <a:rPr lang="en-US" sz="1800" dirty="0">
                <a:solidFill>
                  <a:schemeClr val="accent3">
                    <a:lumMod val="25000"/>
                  </a:schemeClr>
                </a:solidFill>
                <a:latin typeface="Abadi" panose="020B0604020104020204" pitchFamily="34" charset="0"/>
              </a:rPr>
              <a:t>What were the key contributors to success or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Where should we look to make changes?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Of course, these are not the only questions, but just a sampling. The methods we used in this analytical approach were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Data acquisition; then data cleansing; then data engineering into useful forms for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Data Analysis and Exploration using ad-hoc SQL queries, data visualization using graphical objects like scatter plots, line and bar charts, confusion matrices, etc.  Some of these visualizations were put into Dashboards so that they would be interactive</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of Machine Learning models to predict successes and failures based on previous mission parameters, like: Booster Versions, Launch Sites, Payload Masses, etc..</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was: 48213 kg</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produce this was: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where customer like 'NASA%CRS%’ </a:t>
            </a:r>
          </a:p>
          <a:p>
            <a:pPr>
              <a:lnSpc>
                <a:spcPct val="100000"/>
              </a:lnSpc>
              <a:spcBef>
                <a:spcPts val="1400"/>
              </a:spcBef>
            </a:pPr>
            <a:r>
              <a:rPr lang="en-US" sz="2200" dirty="0">
                <a:solidFill>
                  <a:schemeClr val="accent3">
                    <a:lumMod val="25000"/>
                  </a:schemeClr>
                </a:solidFill>
                <a:latin typeface="Abadi" panose="020B0604020104020204" pitchFamily="34" charset="0"/>
              </a:rPr>
              <a:t>This query SUMS the column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 for all rows where the customer name field begins with the letter sequence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 kg</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calculate Average Payload Mass for the F9 v1.1 Booster was: </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SQL ‘avg’ function on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column for all rows where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column is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this Booster Version is on the lower-end of the payloads launched over all the launches by SpaceX</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186638"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 of the first successful landing outcome on ground pad was December 22, 2015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was: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min(date)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uses the ‘min’ function on the date column to find the earliest date where the rows correspond to a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column that is “Success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4643" y="1825625"/>
            <a:ext cx="1170200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retrieve these booster versions was: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 and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 'Success (drone ship)'</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08CDDE49-AF05-B0C2-FC65-456EDF16035A}"/>
              </a:ext>
            </a:extLst>
          </p:cNvPr>
          <p:cNvGraphicFramePr>
            <a:graphicFrameLocks noGrp="1"/>
          </p:cNvGraphicFramePr>
          <p:nvPr>
            <p:extLst>
              <p:ext uri="{D42A27DB-BD31-4B8C-83A1-F6EECF244321}">
                <p14:modId xmlns:p14="http://schemas.microsoft.com/office/powerpoint/2010/main" val="463913789"/>
              </p:ext>
            </p:extLst>
          </p:nvPr>
        </p:nvGraphicFramePr>
        <p:xfrm>
          <a:off x="8003894" y="2172494"/>
          <a:ext cx="2082478" cy="1828800"/>
        </p:xfrm>
        <a:graphic>
          <a:graphicData uri="http://schemas.openxmlformats.org/drawingml/2006/table">
            <a:tbl>
              <a:tblPr/>
              <a:tblGrid>
                <a:gridCol w="2082478">
                  <a:extLst>
                    <a:ext uri="{9D8B030D-6E8A-4147-A177-3AD203B41FA5}">
                      <a16:colId xmlns:a16="http://schemas.microsoft.com/office/drawing/2014/main" val="1231705538"/>
                    </a:ext>
                  </a:extLst>
                </a:gridCol>
              </a:tblGrid>
              <a:tr h="0">
                <a:tc>
                  <a:txBody>
                    <a:bodyPr/>
                    <a:lstStyle/>
                    <a:p>
                      <a:pPr algn="r" fontAlgn="ctr"/>
                      <a:r>
                        <a:rPr lang="en-US" b="1">
                          <a:effectLst/>
                        </a:rPr>
                        <a:t>booster_version</a:t>
                      </a:r>
                    </a:p>
                  </a:txBody>
                  <a:tcPr anchor="ctr">
                    <a:lnL>
                      <a:noFill/>
                    </a:lnL>
                    <a:lnR>
                      <a:noFill/>
                    </a:lnR>
                    <a:lnT>
                      <a:noFill/>
                    </a:lnT>
                    <a:lnB>
                      <a:noFill/>
                    </a:lnB>
                  </a:tcPr>
                </a:tc>
                <a:extLst>
                  <a:ext uri="{0D108BD9-81ED-4DB2-BD59-A6C34878D82A}">
                    <a16:rowId xmlns:a16="http://schemas.microsoft.com/office/drawing/2014/main" val="37216900"/>
                  </a:ext>
                </a:extLst>
              </a:tr>
              <a:tr h="0">
                <a:tc>
                  <a:txBody>
                    <a:bodyPr/>
                    <a:lstStyle/>
                    <a:p>
                      <a:pPr algn="r" fontAlgn="ctr"/>
                      <a:r>
                        <a:rPr lang="en-US">
                          <a:effectLst/>
                        </a:rPr>
                        <a:t>F9 FT B1022</a:t>
                      </a:r>
                    </a:p>
                  </a:txBody>
                  <a:tcPr anchor="ctr">
                    <a:lnL>
                      <a:noFill/>
                    </a:lnL>
                    <a:lnR>
                      <a:noFill/>
                    </a:lnR>
                    <a:lnT>
                      <a:noFill/>
                    </a:lnT>
                    <a:lnB>
                      <a:noFill/>
                    </a:lnB>
                  </a:tcPr>
                </a:tc>
                <a:extLst>
                  <a:ext uri="{0D108BD9-81ED-4DB2-BD59-A6C34878D82A}">
                    <a16:rowId xmlns:a16="http://schemas.microsoft.com/office/drawing/2014/main" val="2036871765"/>
                  </a:ext>
                </a:extLst>
              </a:tr>
              <a:tr h="0">
                <a:tc>
                  <a:txBody>
                    <a:bodyPr/>
                    <a:lstStyle/>
                    <a:p>
                      <a:pPr algn="r" fontAlgn="ctr"/>
                      <a:r>
                        <a:rPr lang="en-US" dirty="0">
                          <a:effectLst/>
                        </a:rPr>
                        <a:t>F9 FT B1026</a:t>
                      </a:r>
                    </a:p>
                  </a:txBody>
                  <a:tcPr anchor="ctr">
                    <a:lnL>
                      <a:noFill/>
                    </a:lnL>
                    <a:lnR>
                      <a:noFill/>
                    </a:lnR>
                    <a:lnT>
                      <a:noFill/>
                    </a:lnT>
                    <a:lnB>
                      <a:noFill/>
                    </a:lnB>
                  </a:tcPr>
                </a:tc>
                <a:extLst>
                  <a:ext uri="{0D108BD9-81ED-4DB2-BD59-A6C34878D82A}">
                    <a16:rowId xmlns:a16="http://schemas.microsoft.com/office/drawing/2014/main" val="1636873822"/>
                  </a:ext>
                </a:extLst>
              </a:tr>
              <a:tr h="0">
                <a:tc>
                  <a:txBody>
                    <a:bodyPr/>
                    <a:lstStyle/>
                    <a:p>
                      <a:pPr algn="r" fontAlgn="ctr"/>
                      <a:r>
                        <a:rPr lang="en-US">
                          <a:effectLst/>
                        </a:rPr>
                        <a:t>F9 FT B1021.2</a:t>
                      </a:r>
                    </a:p>
                  </a:txBody>
                  <a:tcPr anchor="ctr">
                    <a:lnL>
                      <a:noFill/>
                    </a:lnL>
                    <a:lnR>
                      <a:noFill/>
                    </a:lnR>
                    <a:lnT>
                      <a:noFill/>
                    </a:lnT>
                    <a:lnB>
                      <a:noFill/>
                    </a:lnB>
                  </a:tcPr>
                </a:tc>
                <a:extLst>
                  <a:ext uri="{0D108BD9-81ED-4DB2-BD59-A6C34878D82A}">
                    <a16:rowId xmlns:a16="http://schemas.microsoft.com/office/drawing/2014/main" val="3462932874"/>
                  </a:ext>
                </a:extLst>
              </a:tr>
              <a:tr h="0">
                <a:tc>
                  <a:txBody>
                    <a:bodyPr/>
                    <a:lstStyle/>
                    <a:p>
                      <a:pPr algn="r" fontAlgn="ctr"/>
                      <a:r>
                        <a:rPr lang="en-US" dirty="0">
                          <a:effectLst/>
                        </a:rPr>
                        <a:t>F9 FT B1031.2</a:t>
                      </a:r>
                    </a:p>
                  </a:txBody>
                  <a:tcPr anchor="ctr">
                    <a:lnL>
                      <a:noFill/>
                    </a:lnL>
                    <a:lnR>
                      <a:noFill/>
                    </a:lnR>
                    <a:lnT>
                      <a:noFill/>
                    </a:lnT>
                    <a:lnB>
                      <a:noFill/>
                    </a:lnB>
                  </a:tcPr>
                </a:tc>
                <a:extLst>
                  <a:ext uri="{0D108BD9-81ED-4DB2-BD59-A6C34878D82A}">
                    <a16:rowId xmlns:a16="http://schemas.microsoft.com/office/drawing/2014/main" val="190402667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is as follows: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determine the number of mission outcomes that were successful or failures was: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as total from </a:t>
            </a:r>
            <a:r>
              <a:rPr lang="en-US" sz="1800" dirty="0" err="1">
                <a:solidFill>
                  <a:schemeClr val="accent3">
                    <a:lumMod val="25000"/>
                  </a:schemeClr>
                </a:solidFill>
                <a:latin typeface="Abadi" panose="020B0604020104020204" pitchFamily="34" charset="0"/>
              </a:rPr>
              <a:t>spacextbl</a:t>
            </a:r>
            <a:r>
              <a:rPr lang="en-US" sz="1800" dirty="0">
                <a:solidFill>
                  <a:schemeClr val="accent3">
                    <a:lumMod val="25000"/>
                  </a:schemeClr>
                </a:solidFill>
                <a:latin typeface="Abadi" panose="020B0604020104020204" pitchFamily="34" charset="0"/>
              </a:rPr>
              <a:t>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Note: There is a difference between mission success/failure and whether there was success/failure in retrieving used Boosters.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27369CBA-5E6B-F683-38EF-D910DE2C3D0C}"/>
              </a:ext>
            </a:extLst>
          </p:cNvPr>
          <p:cNvGraphicFramePr>
            <a:graphicFrameLocks noGrp="1"/>
          </p:cNvGraphicFramePr>
          <p:nvPr>
            <p:extLst>
              <p:ext uri="{D42A27DB-BD31-4B8C-83A1-F6EECF244321}">
                <p14:modId xmlns:p14="http://schemas.microsoft.com/office/powerpoint/2010/main" val="2738255275"/>
              </p:ext>
            </p:extLst>
          </p:nvPr>
        </p:nvGraphicFramePr>
        <p:xfrm>
          <a:off x="2372810" y="2401094"/>
          <a:ext cx="7268902" cy="1463040"/>
        </p:xfrm>
        <a:graphic>
          <a:graphicData uri="http://schemas.openxmlformats.org/drawingml/2006/table">
            <a:tbl>
              <a:tblPr/>
              <a:tblGrid>
                <a:gridCol w="3634451">
                  <a:extLst>
                    <a:ext uri="{9D8B030D-6E8A-4147-A177-3AD203B41FA5}">
                      <a16:colId xmlns:a16="http://schemas.microsoft.com/office/drawing/2014/main" val="3239731978"/>
                    </a:ext>
                  </a:extLst>
                </a:gridCol>
                <a:gridCol w="3634451">
                  <a:extLst>
                    <a:ext uri="{9D8B030D-6E8A-4147-A177-3AD203B41FA5}">
                      <a16:colId xmlns:a16="http://schemas.microsoft.com/office/drawing/2014/main" val="3949853140"/>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total</a:t>
                      </a:r>
                    </a:p>
                  </a:txBody>
                  <a:tcPr anchor="ctr">
                    <a:lnL>
                      <a:noFill/>
                    </a:lnL>
                    <a:lnR>
                      <a:noFill/>
                    </a:lnR>
                    <a:lnT>
                      <a:noFill/>
                    </a:lnT>
                    <a:lnB>
                      <a:noFill/>
                    </a:lnB>
                  </a:tcPr>
                </a:tc>
                <a:extLst>
                  <a:ext uri="{0D108BD9-81ED-4DB2-BD59-A6C34878D82A}">
                    <a16:rowId xmlns:a16="http://schemas.microsoft.com/office/drawing/2014/main" val="421583223"/>
                  </a:ext>
                </a:extLst>
              </a:tr>
              <a:tr h="0">
                <a:tc>
                  <a:txBody>
                    <a:bodyPr/>
                    <a:lstStyle/>
                    <a:p>
                      <a:pPr algn="r" fontAlgn="ctr"/>
                      <a:r>
                        <a:rPr lang="en-US">
                          <a:effectLst/>
                        </a:rPr>
                        <a:t>Failure (in flight)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2387082873"/>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99</a:t>
                      </a:r>
                    </a:p>
                  </a:txBody>
                  <a:tcPr anchor="ctr">
                    <a:lnL>
                      <a:noFill/>
                    </a:lnL>
                    <a:lnR>
                      <a:noFill/>
                    </a:lnR>
                    <a:lnT>
                      <a:noFill/>
                    </a:lnT>
                    <a:lnB>
                      <a:noFill/>
                    </a:lnB>
                  </a:tcPr>
                </a:tc>
                <a:extLst>
                  <a:ext uri="{0D108BD9-81ED-4DB2-BD59-A6C34878D82A}">
                    <a16:rowId xmlns:a16="http://schemas.microsoft.com/office/drawing/2014/main" val="332825220"/>
                  </a:ext>
                </a:extLst>
              </a:tr>
              <a:tr h="0">
                <a:tc>
                  <a:txBody>
                    <a:bodyPr/>
                    <a:lstStyle/>
                    <a:p>
                      <a:pPr algn="r" fontAlgn="ctr"/>
                      <a:r>
                        <a:rPr lang="en-US">
                          <a:effectLst/>
                        </a:rPr>
                        <a:t>Success (payload status unclear)</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285634017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7241" y="1388963"/>
            <a:ext cx="11447361" cy="84495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 are: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BEC0D26B-C757-6E10-6040-EBE680356CEA}"/>
              </a:ext>
            </a:extLst>
          </p:cNvPr>
          <p:cNvGraphicFramePr>
            <a:graphicFrameLocks noGrp="1"/>
          </p:cNvGraphicFramePr>
          <p:nvPr>
            <p:extLst>
              <p:ext uri="{D42A27DB-BD31-4B8C-83A1-F6EECF244321}">
                <p14:modId xmlns:p14="http://schemas.microsoft.com/office/powerpoint/2010/main" val="2674439827"/>
              </p:ext>
            </p:extLst>
          </p:nvPr>
        </p:nvGraphicFramePr>
        <p:xfrm>
          <a:off x="6794339" y="1779386"/>
          <a:ext cx="4772994" cy="4257760"/>
        </p:xfrm>
        <a:graphic>
          <a:graphicData uri="http://schemas.openxmlformats.org/drawingml/2006/table">
            <a:tbl>
              <a:tblPr/>
              <a:tblGrid>
                <a:gridCol w="2386497">
                  <a:extLst>
                    <a:ext uri="{9D8B030D-6E8A-4147-A177-3AD203B41FA5}">
                      <a16:colId xmlns:a16="http://schemas.microsoft.com/office/drawing/2014/main" val="1578729121"/>
                    </a:ext>
                  </a:extLst>
                </a:gridCol>
                <a:gridCol w="2386497">
                  <a:extLst>
                    <a:ext uri="{9D8B030D-6E8A-4147-A177-3AD203B41FA5}">
                      <a16:colId xmlns:a16="http://schemas.microsoft.com/office/drawing/2014/main" val="1135612890"/>
                    </a:ext>
                  </a:extLst>
                </a:gridCol>
              </a:tblGrid>
              <a:tr h="219029">
                <a:tc>
                  <a:txBody>
                    <a:bodyPr/>
                    <a:lstStyle/>
                    <a:p>
                      <a:pPr algn="r" fontAlgn="ctr"/>
                      <a:r>
                        <a:rPr lang="en-US" sz="1600" b="1">
                          <a:effectLst/>
                        </a:rPr>
                        <a:t>booster_version</a:t>
                      </a:r>
                    </a:p>
                  </a:txBody>
                  <a:tcPr marL="83680" marR="83680" marT="41840" marB="41840" anchor="ctr">
                    <a:lnL>
                      <a:noFill/>
                    </a:lnL>
                    <a:lnR>
                      <a:noFill/>
                    </a:lnR>
                    <a:lnT>
                      <a:noFill/>
                    </a:lnT>
                    <a:lnB>
                      <a:noFill/>
                    </a:lnB>
                  </a:tcPr>
                </a:tc>
                <a:tc>
                  <a:txBody>
                    <a:bodyPr/>
                    <a:lstStyle/>
                    <a:p>
                      <a:pPr algn="r" fontAlgn="ctr"/>
                      <a:r>
                        <a:rPr lang="en-US" sz="1600" b="1">
                          <a:effectLst/>
                        </a:rPr>
                        <a:t>payload_mass__kg_</a:t>
                      </a:r>
                    </a:p>
                  </a:txBody>
                  <a:tcPr marL="83680" marR="83680" marT="41840" marB="41840" anchor="ctr">
                    <a:lnL>
                      <a:noFill/>
                    </a:lnL>
                    <a:lnR>
                      <a:noFill/>
                    </a:lnR>
                    <a:lnT>
                      <a:noFill/>
                    </a:lnT>
                    <a:lnB>
                      <a:noFill/>
                    </a:lnB>
                  </a:tcPr>
                </a:tc>
                <a:extLst>
                  <a:ext uri="{0D108BD9-81ED-4DB2-BD59-A6C34878D82A}">
                    <a16:rowId xmlns:a16="http://schemas.microsoft.com/office/drawing/2014/main" val="1847396128"/>
                  </a:ext>
                </a:extLst>
              </a:tr>
              <a:tr h="219029">
                <a:tc>
                  <a:txBody>
                    <a:bodyPr/>
                    <a:lstStyle/>
                    <a:p>
                      <a:pPr algn="r" fontAlgn="ctr"/>
                      <a:r>
                        <a:rPr lang="en-US" sz="1600" dirty="0">
                          <a:effectLst/>
                        </a:rPr>
                        <a:t>F9 B5 B1048.4</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3658025542"/>
                  </a:ext>
                </a:extLst>
              </a:tr>
              <a:tr h="219029">
                <a:tc>
                  <a:txBody>
                    <a:bodyPr/>
                    <a:lstStyle/>
                    <a:p>
                      <a:pPr algn="r" fontAlgn="ctr"/>
                      <a:r>
                        <a:rPr lang="en-US" sz="1600">
                          <a:effectLst/>
                        </a:rPr>
                        <a:t>F9 B5 B1049.4</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1715745469"/>
                  </a:ext>
                </a:extLst>
              </a:tr>
              <a:tr h="219029">
                <a:tc>
                  <a:txBody>
                    <a:bodyPr/>
                    <a:lstStyle/>
                    <a:p>
                      <a:pPr algn="r" fontAlgn="ctr"/>
                      <a:r>
                        <a:rPr lang="en-US" sz="1600">
                          <a:effectLst/>
                        </a:rPr>
                        <a:t>F9 B5 B1051.3</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2355772239"/>
                  </a:ext>
                </a:extLst>
              </a:tr>
              <a:tr h="219029">
                <a:tc>
                  <a:txBody>
                    <a:bodyPr/>
                    <a:lstStyle/>
                    <a:p>
                      <a:pPr algn="r" fontAlgn="ctr"/>
                      <a:r>
                        <a:rPr lang="en-US" sz="1600">
                          <a:effectLst/>
                        </a:rPr>
                        <a:t>F9 B5 B1056.4</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1462771288"/>
                  </a:ext>
                </a:extLst>
              </a:tr>
              <a:tr h="219029">
                <a:tc>
                  <a:txBody>
                    <a:bodyPr/>
                    <a:lstStyle/>
                    <a:p>
                      <a:pPr algn="r" fontAlgn="ctr"/>
                      <a:r>
                        <a:rPr lang="en-US" sz="1600" dirty="0">
                          <a:effectLst/>
                        </a:rPr>
                        <a:t>F9 B5 B1048.5</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3994660173"/>
                  </a:ext>
                </a:extLst>
              </a:tr>
              <a:tr h="219029">
                <a:tc>
                  <a:txBody>
                    <a:bodyPr/>
                    <a:lstStyle/>
                    <a:p>
                      <a:pPr algn="r" fontAlgn="ctr"/>
                      <a:r>
                        <a:rPr lang="en-US" sz="1600">
                          <a:effectLst/>
                        </a:rPr>
                        <a:t>F9 B5 B1051.4</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1646632937"/>
                  </a:ext>
                </a:extLst>
              </a:tr>
              <a:tr h="219029">
                <a:tc>
                  <a:txBody>
                    <a:bodyPr/>
                    <a:lstStyle/>
                    <a:p>
                      <a:pPr algn="r" fontAlgn="ctr"/>
                      <a:r>
                        <a:rPr lang="en-US" sz="1600">
                          <a:effectLst/>
                        </a:rPr>
                        <a:t>F9 B5 B1049.5</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2789867624"/>
                  </a:ext>
                </a:extLst>
              </a:tr>
              <a:tr h="219029">
                <a:tc>
                  <a:txBody>
                    <a:bodyPr/>
                    <a:lstStyle/>
                    <a:p>
                      <a:pPr algn="r" fontAlgn="ctr"/>
                      <a:r>
                        <a:rPr lang="en-US" sz="1600">
                          <a:effectLst/>
                        </a:rPr>
                        <a:t>F9 B5 B1060.2</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423199867"/>
                  </a:ext>
                </a:extLst>
              </a:tr>
              <a:tr h="219029">
                <a:tc>
                  <a:txBody>
                    <a:bodyPr/>
                    <a:lstStyle/>
                    <a:p>
                      <a:pPr algn="r" fontAlgn="ctr"/>
                      <a:r>
                        <a:rPr lang="en-US" sz="1600">
                          <a:effectLst/>
                        </a:rPr>
                        <a:t>F9 B5 B1058.3</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3667685214"/>
                  </a:ext>
                </a:extLst>
              </a:tr>
              <a:tr h="219029">
                <a:tc>
                  <a:txBody>
                    <a:bodyPr/>
                    <a:lstStyle/>
                    <a:p>
                      <a:pPr algn="r" fontAlgn="ctr"/>
                      <a:r>
                        <a:rPr lang="en-US" sz="1600">
                          <a:effectLst/>
                        </a:rPr>
                        <a:t>F9 B5 B1051.6</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1258936554"/>
                  </a:ext>
                </a:extLst>
              </a:tr>
              <a:tr h="219029">
                <a:tc>
                  <a:txBody>
                    <a:bodyPr/>
                    <a:lstStyle/>
                    <a:p>
                      <a:pPr algn="r" fontAlgn="ctr"/>
                      <a:r>
                        <a:rPr lang="en-US" sz="1600">
                          <a:effectLst/>
                        </a:rPr>
                        <a:t>F9 B5 B1060.3</a:t>
                      </a:r>
                    </a:p>
                  </a:txBody>
                  <a:tcPr marL="83680" marR="83680" marT="41840" marB="41840" anchor="ctr">
                    <a:lnL>
                      <a:noFill/>
                    </a:lnL>
                    <a:lnR>
                      <a:noFill/>
                    </a:lnR>
                    <a:lnT>
                      <a:noFill/>
                    </a:lnT>
                    <a:lnB>
                      <a:noFill/>
                    </a:lnB>
                  </a:tcPr>
                </a:tc>
                <a:tc>
                  <a:txBody>
                    <a:bodyPr/>
                    <a:lstStyle/>
                    <a:p>
                      <a:pPr algn="r" fontAlgn="ctr"/>
                      <a:r>
                        <a:rPr lang="en-US" sz="160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992780313"/>
                  </a:ext>
                </a:extLst>
              </a:tr>
              <a:tr h="219029">
                <a:tc>
                  <a:txBody>
                    <a:bodyPr/>
                    <a:lstStyle/>
                    <a:p>
                      <a:pPr algn="r" fontAlgn="ctr"/>
                      <a:r>
                        <a:rPr lang="en-US" sz="1600">
                          <a:effectLst/>
                        </a:rPr>
                        <a:t>F9 B5 B1049.7</a:t>
                      </a:r>
                    </a:p>
                  </a:txBody>
                  <a:tcPr marL="83680" marR="83680" marT="41840" marB="41840" anchor="ctr">
                    <a:lnL>
                      <a:noFill/>
                    </a:lnL>
                    <a:lnR>
                      <a:noFill/>
                    </a:lnR>
                    <a:lnT>
                      <a:noFill/>
                    </a:lnT>
                    <a:lnB>
                      <a:noFill/>
                    </a:lnB>
                  </a:tcPr>
                </a:tc>
                <a:tc>
                  <a:txBody>
                    <a:bodyPr/>
                    <a:lstStyle/>
                    <a:p>
                      <a:pPr algn="r" fontAlgn="ctr"/>
                      <a:r>
                        <a:rPr lang="en-US" sz="1600" dirty="0">
                          <a:effectLst/>
                        </a:rPr>
                        <a:t>15600</a:t>
                      </a:r>
                    </a:p>
                  </a:txBody>
                  <a:tcPr marL="83680" marR="83680" marT="41840" marB="41840" anchor="ctr">
                    <a:lnL>
                      <a:noFill/>
                    </a:lnL>
                    <a:lnR>
                      <a:noFill/>
                    </a:lnR>
                    <a:lnT>
                      <a:noFill/>
                    </a:lnT>
                    <a:lnB>
                      <a:noFill/>
                    </a:lnB>
                  </a:tcPr>
                </a:tc>
                <a:extLst>
                  <a:ext uri="{0D108BD9-81ED-4DB2-BD59-A6C34878D82A}">
                    <a16:rowId xmlns:a16="http://schemas.microsoft.com/office/drawing/2014/main" val="1498838699"/>
                  </a:ext>
                </a:extLst>
              </a:tr>
            </a:tbl>
          </a:graphicData>
        </a:graphic>
      </p:graphicFrame>
      <p:sp>
        <p:nvSpPr>
          <p:cNvPr id="6" name="TextBox 5">
            <a:extLst>
              <a:ext uri="{FF2B5EF4-FFF2-40B4-BE49-F238E27FC236}">
                <a16:creationId xmlns:a16="http://schemas.microsoft.com/office/drawing/2014/main" id="{C4637C9C-3E9E-F6B3-81B3-6FE06EEEDBA3}"/>
              </a:ext>
            </a:extLst>
          </p:cNvPr>
          <p:cNvSpPr txBox="1"/>
          <p:nvPr/>
        </p:nvSpPr>
        <p:spPr>
          <a:xfrm>
            <a:off x="451413" y="2233915"/>
            <a:ext cx="707213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query used to determine the boosters carrying the maximum payload mass was:</a:t>
            </a:r>
          </a:p>
          <a:p>
            <a:pPr marL="742950" lvl="1" indent="-285750">
              <a:buFont typeface="Arial" panose="020B0604020202020204" pitchFamily="34" charset="0"/>
              <a:buChar char="•"/>
            </a:pPr>
            <a:r>
              <a:rPr lang="en-US" dirty="0"/>
              <a:t>%</a:t>
            </a:r>
            <a:r>
              <a:rPr lang="en-US" dirty="0" err="1"/>
              <a:t>sql</a:t>
            </a:r>
            <a:r>
              <a:rPr lang="en-US" dirty="0"/>
              <a:t> select </a:t>
            </a:r>
            <a:r>
              <a:rPr lang="en-US" dirty="0" err="1"/>
              <a:t>booster_version</a:t>
            </a:r>
            <a:r>
              <a:rPr lang="en-US" dirty="0"/>
              <a:t>, </a:t>
            </a:r>
            <a:r>
              <a:rPr lang="en-US" dirty="0" err="1"/>
              <a:t>payload_mass__kg</a:t>
            </a:r>
            <a:r>
              <a:rPr lang="en-US" dirty="0"/>
              <a:t>_ from </a:t>
            </a:r>
            <a:r>
              <a:rPr lang="en-US" dirty="0" err="1"/>
              <a:t>spacextbl</a:t>
            </a:r>
            <a:r>
              <a:rPr lang="en-US" dirty="0"/>
              <a:t>     where </a:t>
            </a:r>
            <a:r>
              <a:rPr lang="en-US" dirty="0" err="1"/>
              <a:t>payload_mass__kg</a:t>
            </a:r>
            <a:r>
              <a:rPr lang="en-US" dirty="0"/>
              <a:t>_ = (select max(</a:t>
            </a:r>
            <a:r>
              <a:rPr lang="en-US" dirty="0" err="1"/>
              <a:t>payload_mass__kg</a:t>
            </a:r>
            <a:r>
              <a:rPr lang="en-US" dirty="0"/>
              <a:t>_) from </a:t>
            </a:r>
            <a:r>
              <a:rPr lang="en-US" dirty="0" err="1"/>
              <a:t>spacextbl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query selects the </a:t>
            </a:r>
            <a:r>
              <a:rPr lang="en-US" dirty="0" err="1"/>
              <a:t>booster_version</a:t>
            </a:r>
            <a:r>
              <a:rPr lang="en-US" dirty="0"/>
              <a:t> and </a:t>
            </a:r>
            <a:r>
              <a:rPr lang="en-US" dirty="0" err="1"/>
              <a:t>payload_mass_kg</a:t>
            </a:r>
            <a:r>
              <a:rPr lang="en-US" dirty="0"/>
              <a:t> columns that correspond to a </a:t>
            </a:r>
            <a:r>
              <a:rPr lang="en-US" dirty="0" err="1"/>
              <a:t>payload_mass_kg</a:t>
            </a:r>
            <a:r>
              <a:rPr lang="en-US" dirty="0"/>
              <a:t> that matches the result received from a subquery that finds the maximum payload mass carried</a:t>
            </a: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218" y="1825625"/>
            <a:ext cx="1151681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year 2015 are: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query used to produce the results was:</a:t>
            </a:r>
          </a:p>
          <a:p>
            <a:pPr lvl="1">
              <a:lnSpc>
                <a:spcPct val="100000"/>
              </a:lnSpc>
              <a:spcBef>
                <a:spcPts val="1400"/>
              </a:spcBef>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a:t>
            </a:r>
            <a:r>
              <a:rPr lang="en-US" sz="1800" dirty="0" err="1">
                <a:solidFill>
                  <a:schemeClr val="accent3">
                    <a:lumMod val="25000"/>
                  </a:schemeClr>
                </a:solidFill>
                <a:latin typeface="Abadi"/>
              </a:rPr>
              <a:t>spacextbl</a:t>
            </a:r>
            <a:r>
              <a:rPr lang="en-US" sz="1800" dirty="0">
                <a:solidFill>
                  <a:schemeClr val="accent3">
                    <a:lumMod val="25000"/>
                  </a:schemeClr>
                </a:solidFill>
                <a:latin typeface="Abadi"/>
              </a:rPr>
              <a:t> where </a:t>
            </a:r>
            <a:r>
              <a:rPr lang="en-US" sz="1800" dirty="0" err="1">
                <a:solidFill>
                  <a:schemeClr val="accent3">
                    <a:lumMod val="25000"/>
                  </a:schemeClr>
                </a:solidFill>
                <a:latin typeface="Abadi"/>
              </a:rPr>
              <a:t>landing__outcome</a:t>
            </a:r>
            <a:r>
              <a:rPr lang="en-US" sz="1800" dirty="0">
                <a:solidFill>
                  <a:schemeClr val="accent3">
                    <a:lumMod val="25000"/>
                  </a:schemeClr>
                </a:solidFill>
                <a:latin typeface="Abadi"/>
              </a:rPr>
              <a:t> = 'Failure (drone ship)' and Date like '2015%’</a:t>
            </a:r>
          </a:p>
          <a:p>
            <a:pPr>
              <a:lnSpc>
                <a:spcPct val="100000"/>
              </a:lnSpc>
              <a:spcBef>
                <a:spcPts val="1400"/>
              </a:spcBef>
            </a:pPr>
            <a:r>
              <a:rPr lang="en-US" sz="2200" dirty="0">
                <a:solidFill>
                  <a:schemeClr val="accent3">
                    <a:lumMod val="25000"/>
                  </a:schemeClr>
                </a:solidFill>
                <a:latin typeface="Abadi"/>
              </a:rPr>
              <a:t>The query selects the three columns corresponding to the requirements and chooses only the rows corresponding to a landing outcome of ‘Failure (drone ship)’ and a data that has ‘2015’ as the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4D509065-C1D2-268A-01A3-5CBB91047C42}"/>
              </a:ext>
            </a:extLst>
          </p:cNvPr>
          <p:cNvGraphicFramePr>
            <a:graphicFrameLocks noGrp="1"/>
          </p:cNvGraphicFramePr>
          <p:nvPr>
            <p:extLst>
              <p:ext uri="{D42A27DB-BD31-4B8C-83A1-F6EECF244321}">
                <p14:modId xmlns:p14="http://schemas.microsoft.com/office/powerpoint/2010/main" val="1263585364"/>
              </p:ext>
            </p:extLst>
          </p:nvPr>
        </p:nvGraphicFramePr>
        <p:xfrm>
          <a:off x="2500132" y="2279679"/>
          <a:ext cx="8252748" cy="1097280"/>
        </p:xfrm>
        <a:graphic>
          <a:graphicData uri="http://schemas.openxmlformats.org/drawingml/2006/table">
            <a:tbl>
              <a:tblPr/>
              <a:tblGrid>
                <a:gridCol w="2750916">
                  <a:extLst>
                    <a:ext uri="{9D8B030D-6E8A-4147-A177-3AD203B41FA5}">
                      <a16:colId xmlns:a16="http://schemas.microsoft.com/office/drawing/2014/main" val="2436018272"/>
                    </a:ext>
                  </a:extLst>
                </a:gridCol>
                <a:gridCol w="2750916">
                  <a:extLst>
                    <a:ext uri="{9D8B030D-6E8A-4147-A177-3AD203B41FA5}">
                      <a16:colId xmlns:a16="http://schemas.microsoft.com/office/drawing/2014/main" val="4259621274"/>
                    </a:ext>
                  </a:extLst>
                </a:gridCol>
                <a:gridCol w="2750916">
                  <a:extLst>
                    <a:ext uri="{9D8B030D-6E8A-4147-A177-3AD203B41FA5}">
                      <a16:colId xmlns:a16="http://schemas.microsoft.com/office/drawing/2014/main" val="2956895077"/>
                    </a:ext>
                  </a:extLst>
                </a:gridCol>
              </a:tblGrid>
              <a:tr h="0">
                <a:tc>
                  <a:txBody>
                    <a:bodyPr/>
                    <a:lstStyle/>
                    <a:p>
                      <a:pPr algn="r" fontAlgn="ctr"/>
                      <a:r>
                        <a:rPr lang="en-US" b="1">
                          <a:effectLst/>
                        </a:rPr>
                        <a:t>landing__outcome</a:t>
                      </a:r>
                    </a:p>
                  </a:txBody>
                  <a:tcPr anchor="ctr">
                    <a:lnL>
                      <a:noFill/>
                    </a:lnL>
                    <a:lnR>
                      <a:noFill/>
                    </a:lnR>
                    <a:lnT>
                      <a:noFill/>
                    </a:lnT>
                    <a:lnB>
                      <a:noFill/>
                    </a:lnB>
                  </a:tcPr>
                </a:tc>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r>
                        <a:rPr lang="en-US" b="1">
                          <a:effectLst/>
                        </a:rPr>
                        <a:t>launch_site</a:t>
                      </a:r>
                    </a:p>
                  </a:txBody>
                  <a:tcPr anchor="ctr">
                    <a:lnL>
                      <a:noFill/>
                    </a:lnL>
                    <a:lnR>
                      <a:noFill/>
                    </a:lnR>
                    <a:lnT>
                      <a:noFill/>
                    </a:lnT>
                    <a:lnB>
                      <a:noFill/>
                    </a:lnB>
                  </a:tcPr>
                </a:tc>
                <a:extLst>
                  <a:ext uri="{0D108BD9-81ED-4DB2-BD59-A6C34878D82A}">
                    <a16:rowId xmlns:a16="http://schemas.microsoft.com/office/drawing/2014/main" val="537900298"/>
                  </a:ext>
                </a:extLst>
              </a:tr>
              <a:tr h="0">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F9 v1.1 B1012</a:t>
                      </a:r>
                    </a:p>
                  </a:txBody>
                  <a:tcPr anchor="ctr">
                    <a:lnL>
                      <a:noFill/>
                    </a:lnL>
                    <a:lnR>
                      <a:noFill/>
                    </a:lnR>
                    <a:lnT>
                      <a:noFill/>
                    </a:lnT>
                    <a:lnB>
                      <a:noFill/>
                    </a:lnB>
                  </a:tcPr>
                </a:tc>
                <a:tc>
                  <a:txBody>
                    <a:bodyPr/>
                    <a:lstStyle/>
                    <a:p>
                      <a:pPr algn="r" fontAlgn="ctr"/>
                      <a:r>
                        <a:rPr lang="en-US">
                          <a:effectLst/>
                        </a:rPr>
                        <a:t>CCAFS LC-40</a:t>
                      </a:r>
                    </a:p>
                  </a:txBody>
                  <a:tcPr anchor="ctr">
                    <a:lnL>
                      <a:noFill/>
                    </a:lnL>
                    <a:lnR>
                      <a:noFill/>
                    </a:lnR>
                    <a:lnT>
                      <a:noFill/>
                    </a:lnT>
                    <a:lnB>
                      <a:noFill/>
                    </a:lnB>
                  </a:tcPr>
                </a:tc>
                <a:extLst>
                  <a:ext uri="{0D108BD9-81ED-4DB2-BD59-A6C34878D82A}">
                    <a16:rowId xmlns:a16="http://schemas.microsoft.com/office/drawing/2014/main" val="2788542829"/>
                  </a:ext>
                </a:extLst>
              </a:tr>
              <a:tr h="0">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F9 v1.1 B1015</a:t>
                      </a:r>
                    </a:p>
                  </a:txBody>
                  <a:tcPr anchor="ctr">
                    <a:lnL>
                      <a:noFill/>
                    </a:lnL>
                    <a:lnR>
                      <a:noFill/>
                    </a:lnR>
                    <a:lnT>
                      <a:noFill/>
                    </a:lnT>
                    <a:lnB>
                      <a:noFill/>
                    </a:lnB>
                  </a:tcPr>
                </a:tc>
                <a:tc>
                  <a:txBody>
                    <a:bodyPr/>
                    <a:lstStyle/>
                    <a:p>
                      <a:pPr algn="r" fontAlgn="ctr"/>
                      <a:r>
                        <a:rPr lang="en-US" dirty="0">
                          <a:effectLst/>
                        </a:rPr>
                        <a:t>CCAFS LC-40</a:t>
                      </a:r>
                    </a:p>
                  </a:txBody>
                  <a:tcPr anchor="ctr">
                    <a:lnL>
                      <a:noFill/>
                    </a:lnL>
                    <a:lnR>
                      <a:noFill/>
                    </a:lnR>
                    <a:lnT>
                      <a:noFill/>
                    </a:lnT>
                    <a:lnB>
                      <a:noFill/>
                    </a:lnB>
                  </a:tcPr>
                </a:tc>
                <a:extLst>
                  <a:ext uri="{0D108BD9-81ED-4DB2-BD59-A6C34878D82A}">
                    <a16:rowId xmlns:a16="http://schemas.microsoft.com/office/drawing/2014/main" val="339597539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1494" y="1825625"/>
            <a:ext cx="11783028" cy="9081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A5603C5C-8A8C-6E34-5C95-928562D597C8}"/>
              </a:ext>
            </a:extLst>
          </p:cNvPr>
          <p:cNvGraphicFramePr>
            <a:graphicFrameLocks noGrp="1"/>
          </p:cNvGraphicFramePr>
          <p:nvPr>
            <p:extLst>
              <p:ext uri="{D42A27DB-BD31-4B8C-83A1-F6EECF244321}">
                <p14:modId xmlns:p14="http://schemas.microsoft.com/office/powerpoint/2010/main" val="1809642838"/>
              </p:ext>
            </p:extLst>
          </p:nvPr>
        </p:nvGraphicFramePr>
        <p:xfrm>
          <a:off x="6027811" y="2733733"/>
          <a:ext cx="5682204" cy="3291840"/>
        </p:xfrm>
        <a:graphic>
          <a:graphicData uri="http://schemas.openxmlformats.org/drawingml/2006/table">
            <a:tbl>
              <a:tblPr/>
              <a:tblGrid>
                <a:gridCol w="2841102">
                  <a:extLst>
                    <a:ext uri="{9D8B030D-6E8A-4147-A177-3AD203B41FA5}">
                      <a16:colId xmlns:a16="http://schemas.microsoft.com/office/drawing/2014/main" val="3363239941"/>
                    </a:ext>
                  </a:extLst>
                </a:gridCol>
                <a:gridCol w="2841102">
                  <a:extLst>
                    <a:ext uri="{9D8B030D-6E8A-4147-A177-3AD203B41FA5}">
                      <a16:colId xmlns:a16="http://schemas.microsoft.com/office/drawing/2014/main" val="2566465835"/>
                    </a:ext>
                  </a:extLst>
                </a:gridCol>
              </a:tblGrid>
              <a:tr h="0">
                <a:tc>
                  <a:txBody>
                    <a:bodyPr/>
                    <a:lstStyle/>
                    <a:p>
                      <a:pPr algn="r" fontAlgn="ctr"/>
                      <a:r>
                        <a:rPr lang="en-US" b="1">
                          <a:effectLst/>
                        </a:rPr>
                        <a:t>landing__outcome</a:t>
                      </a:r>
                    </a:p>
                  </a:txBody>
                  <a:tcPr anchor="ctr">
                    <a:lnL>
                      <a:noFill/>
                    </a:lnL>
                    <a:lnR>
                      <a:noFill/>
                    </a:lnR>
                    <a:lnT>
                      <a:noFill/>
                    </a:lnT>
                    <a:lnB>
                      <a:noFill/>
                    </a:lnB>
                  </a:tcPr>
                </a:tc>
                <a:tc>
                  <a:txBody>
                    <a:bodyPr/>
                    <a:lstStyle/>
                    <a:p>
                      <a:pPr algn="r" fontAlgn="ctr"/>
                      <a:r>
                        <a:rPr lang="en-US" b="1">
                          <a:effectLst/>
                        </a:rPr>
                        <a:t>total</a:t>
                      </a:r>
                    </a:p>
                  </a:txBody>
                  <a:tcPr anchor="ctr">
                    <a:lnL>
                      <a:noFill/>
                    </a:lnL>
                    <a:lnR>
                      <a:noFill/>
                    </a:lnR>
                    <a:lnT>
                      <a:noFill/>
                    </a:lnT>
                    <a:lnB>
                      <a:noFill/>
                    </a:lnB>
                  </a:tcPr>
                </a:tc>
                <a:extLst>
                  <a:ext uri="{0D108BD9-81ED-4DB2-BD59-A6C34878D82A}">
                    <a16:rowId xmlns:a16="http://schemas.microsoft.com/office/drawing/2014/main" val="169957906"/>
                  </a:ext>
                </a:extLst>
              </a:tr>
              <a:tr h="0">
                <a:tc>
                  <a:txBody>
                    <a:bodyPr/>
                    <a:lstStyle/>
                    <a:p>
                      <a:pPr algn="r" fontAlgn="ctr"/>
                      <a:r>
                        <a:rPr lang="en-US">
                          <a:effectLst/>
                        </a:rPr>
                        <a:t>No attempt</a:t>
                      </a:r>
                    </a:p>
                  </a:txBody>
                  <a:tcPr anchor="ctr">
                    <a:lnL>
                      <a:noFill/>
                    </a:lnL>
                    <a:lnR>
                      <a:noFill/>
                    </a:lnR>
                    <a:lnT>
                      <a:noFill/>
                    </a:lnT>
                    <a:lnB>
                      <a:noFill/>
                    </a:lnB>
                  </a:tcPr>
                </a:tc>
                <a:tc>
                  <a:txBody>
                    <a:bodyPr/>
                    <a:lstStyle/>
                    <a:p>
                      <a:pPr algn="r" fontAlgn="ctr"/>
                      <a:r>
                        <a:rPr lang="en-US">
                          <a:effectLst/>
                        </a:rPr>
                        <a:t>10</a:t>
                      </a:r>
                    </a:p>
                  </a:txBody>
                  <a:tcPr anchor="ctr">
                    <a:lnL>
                      <a:noFill/>
                    </a:lnL>
                    <a:lnR>
                      <a:noFill/>
                    </a:lnR>
                    <a:lnT>
                      <a:noFill/>
                    </a:lnT>
                    <a:lnB>
                      <a:noFill/>
                    </a:lnB>
                  </a:tcPr>
                </a:tc>
                <a:extLst>
                  <a:ext uri="{0D108BD9-81ED-4DB2-BD59-A6C34878D82A}">
                    <a16:rowId xmlns:a16="http://schemas.microsoft.com/office/drawing/2014/main" val="3084946568"/>
                  </a:ext>
                </a:extLst>
              </a:tr>
              <a:tr h="0">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5</a:t>
                      </a:r>
                    </a:p>
                  </a:txBody>
                  <a:tcPr anchor="ctr">
                    <a:lnL>
                      <a:noFill/>
                    </a:lnL>
                    <a:lnR>
                      <a:noFill/>
                    </a:lnR>
                    <a:lnT>
                      <a:noFill/>
                    </a:lnT>
                    <a:lnB>
                      <a:noFill/>
                    </a:lnB>
                  </a:tcPr>
                </a:tc>
                <a:extLst>
                  <a:ext uri="{0D108BD9-81ED-4DB2-BD59-A6C34878D82A}">
                    <a16:rowId xmlns:a16="http://schemas.microsoft.com/office/drawing/2014/main" val="1857734761"/>
                  </a:ext>
                </a:extLst>
              </a:tr>
              <a:tr h="0">
                <a:tc>
                  <a:txBody>
                    <a:bodyPr/>
                    <a:lstStyle/>
                    <a:p>
                      <a:pPr algn="r" fontAlgn="ctr"/>
                      <a:r>
                        <a:rPr lang="en-US">
                          <a:effectLst/>
                        </a:rPr>
                        <a:t>Success (drone ship)</a:t>
                      </a:r>
                    </a:p>
                  </a:txBody>
                  <a:tcPr anchor="ctr">
                    <a:lnL>
                      <a:noFill/>
                    </a:lnL>
                    <a:lnR>
                      <a:noFill/>
                    </a:lnR>
                    <a:lnT>
                      <a:noFill/>
                    </a:lnT>
                    <a:lnB>
                      <a:noFill/>
                    </a:lnB>
                  </a:tcPr>
                </a:tc>
                <a:tc>
                  <a:txBody>
                    <a:bodyPr/>
                    <a:lstStyle/>
                    <a:p>
                      <a:pPr algn="r" fontAlgn="ctr"/>
                      <a:r>
                        <a:rPr lang="en-US">
                          <a:effectLst/>
                        </a:rPr>
                        <a:t>5</a:t>
                      </a:r>
                    </a:p>
                  </a:txBody>
                  <a:tcPr anchor="ctr">
                    <a:lnL>
                      <a:noFill/>
                    </a:lnL>
                    <a:lnR>
                      <a:noFill/>
                    </a:lnR>
                    <a:lnT>
                      <a:noFill/>
                    </a:lnT>
                    <a:lnB>
                      <a:noFill/>
                    </a:lnB>
                  </a:tcPr>
                </a:tc>
                <a:extLst>
                  <a:ext uri="{0D108BD9-81ED-4DB2-BD59-A6C34878D82A}">
                    <a16:rowId xmlns:a16="http://schemas.microsoft.com/office/drawing/2014/main" val="2001565332"/>
                  </a:ext>
                </a:extLst>
              </a:tr>
              <a:tr h="0">
                <a:tc>
                  <a:txBody>
                    <a:bodyPr/>
                    <a:lstStyle/>
                    <a:p>
                      <a:pPr algn="r" fontAlgn="ctr"/>
                      <a:r>
                        <a:rPr lang="en-US">
                          <a:effectLst/>
                        </a:rPr>
                        <a:t>Controlled (ocean)</a:t>
                      </a:r>
                    </a:p>
                  </a:txBody>
                  <a:tcPr anchor="ctr">
                    <a:lnL>
                      <a:noFill/>
                    </a:lnL>
                    <a:lnR>
                      <a:noFill/>
                    </a:lnR>
                    <a:lnT>
                      <a:noFill/>
                    </a:lnT>
                    <a:lnB>
                      <a:noFill/>
                    </a:lnB>
                  </a:tcPr>
                </a:tc>
                <a:tc>
                  <a:txBody>
                    <a:bodyPr/>
                    <a:lstStyle/>
                    <a:p>
                      <a:pPr algn="r" fontAlgn="ctr"/>
                      <a:r>
                        <a:rPr lang="en-US">
                          <a:effectLst/>
                        </a:rPr>
                        <a:t>3</a:t>
                      </a:r>
                    </a:p>
                  </a:txBody>
                  <a:tcPr anchor="ctr">
                    <a:lnL>
                      <a:noFill/>
                    </a:lnL>
                    <a:lnR>
                      <a:noFill/>
                    </a:lnR>
                    <a:lnT>
                      <a:noFill/>
                    </a:lnT>
                    <a:lnB>
                      <a:noFill/>
                    </a:lnB>
                  </a:tcPr>
                </a:tc>
                <a:extLst>
                  <a:ext uri="{0D108BD9-81ED-4DB2-BD59-A6C34878D82A}">
                    <a16:rowId xmlns:a16="http://schemas.microsoft.com/office/drawing/2014/main" val="2574920844"/>
                  </a:ext>
                </a:extLst>
              </a:tr>
              <a:tr h="0">
                <a:tc>
                  <a:txBody>
                    <a:bodyPr/>
                    <a:lstStyle/>
                    <a:p>
                      <a:pPr algn="r" fontAlgn="ctr"/>
                      <a:r>
                        <a:rPr lang="en-US">
                          <a:effectLst/>
                        </a:rPr>
                        <a:t>Success (ground pad)</a:t>
                      </a:r>
                    </a:p>
                  </a:txBody>
                  <a:tcPr anchor="ctr">
                    <a:lnL>
                      <a:noFill/>
                    </a:lnL>
                    <a:lnR>
                      <a:noFill/>
                    </a:lnR>
                    <a:lnT>
                      <a:noFill/>
                    </a:lnT>
                    <a:lnB>
                      <a:noFill/>
                    </a:lnB>
                  </a:tcPr>
                </a:tc>
                <a:tc>
                  <a:txBody>
                    <a:bodyPr/>
                    <a:lstStyle/>
                    <a:p>
                      <a:pPr algn="r" fontAlgn="ctr"/>
                      <a:r>
                        <a:rPr lang="en-US">
                          <a:effectLst/>
                        </a:rPr>
                        <a:t>3</a:t>
                      </a:r>
                    </a:p>
                  </a:txBody>
                  <a:tcPr anchor="ctr">
                    <a:lnL>
                      <a:noFill/>
                    </a:lnL>
                    <a:lnR>
                      <a:noFill/>
                    </a:lnR>
                    <a:lnT>
                      <a:noFill/>
                    </a:lnT>
                    <a:lnB>
                      <a:noFill/>
                    </a:lnB>
                  </a:tcPr>
                </a:tc>
                <a:extLst>
                  <a:ext uri="{0D108BD9-81ED-4DB2-BD59-A6C34878D82A}">
                    <a16:rowId xmlns:a16="http://schemas.microsoft.com/office/drawing/2014/main" val="3933889397"/>
                  </a:ext>
                </a:extLst>
              </a:tr>
              <a:tr h="0">
                <a:tc>
                  <a:txBody>
                    <a:bodyPr/>
                    <a:lstStyle/>
                    <a:p>
                      <a:pPr algn="r" fontAlgn="ctr"/>
                      <a:r>
                        <a:rPr lang="en-US">
                          <a:effectLst/>
                        </a:rPr>
                        <a:t>Failure (parachute)</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extLst>
                  <a:ext uri="{0D108BD9-81ED-4DB2-BD59-A6C34878D82A}">
                    <a16:rowId xmlns:a16="http://schemas.microsoft.com/office/drawing/2014/main" val="2668514082"/>
                  </a:ext>
                </a:extLst>
              </a:tr>
              <a:tr h="0">
                <a:tc>
                  <a:txBody>
                    <a:bodyPr/>
                    <a:lstStyle/>
                    <a:p>
                      <a:pPr algn="r" fontAlgn="ctr"/>
                      <a:r>
                        <a:rPr lang="en-US">
                          <a:effectLst/>
                        </a:rPr>
                        <a:t>Uncontrolled (ocean)</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extLst>
                  <a:ext uri="{0D108BD9-81ED-4DB2-BD59-A6C34878D82A}">
                    <a16:rowId xmlns:a16="http://schemas.microsoft.com/office/drawing/2014/main" val="2630830996"/>
                  </a:ext>
                </a:extLst>
              </a:tr>
              <a:tr h="0">
                <a:tc>
                  <a:txBody>
                    <a:bodyPr/>
                    <a:lstStyle/>
                    <a:p>
                      <a:pPr algn="r" fontAlgn="ctr"/>
                      <a:r>
                        <a:rPr lang="en-US">
                          <a:effectLst/>
                        </a:rPr>
                        <a:t>Precluded (drone ship)</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extLst>
                  <a:ext uri="{0D108BD9-81ED-4DB2-BD59-A6C34878D82A}">
                    <a16:rowId xmlns:a16="http://schemas.microsoft.com/office/drawing/2014/main" val="3849145813"/>
                  </a:ext>
                </a:extLst>
              </a:tr>
            </a:tbl>
          </a:graphicData>
        </a:graphic>
      </p:graphicFrame>
      <p:sp>
        <p:nvSpPr>
          <p:cNvPr id="6" name="TextBox 5">
            <a:extLst>
              <a:ext uri="{FF2B5EF4-FFF2-40B4-BE49-F238E27FC236}">
                <a16:creationId xmlns:a16="http://schemas.microsoft.com/office/drawing/2014/main" id="{EB74F70F-B300-9795-C90F-134CBABD8316}"/>
              </a:ext>
            </a:extLst>
          </p:cNvPr>
          <p:cNvSpPr txBox="1"/>
          <p:nvPr/>
        </p:nvSpPr>
        <p:spPr>
          <a:xfrm>
            <a:off x="335665" y="3055716"/>
            <a:ext cx="6319778" cy="3416320"/>
          </a:xfrm>
          <a:prstGeom prst="rect">
            <a:avLst/>
          </a:prstGeom>
          <a:noFill/>
        </p:spPr>
        <p:txBody>
          <a:bodyPr wrap="square" rtlCol="0">
            <a:spAutoFit/>
          </a:bodyPr>
          <a:lstStyle/>
          <a:p>
            <a:r>
              <a:rPr lang="en-US" dirty="0">
                <a:latin typeface="Abadi" panose="020B0604020104020204" pitchFamily="34" charset="0"/>
              </a:rPr>
              <a:t>The query used to generate the results was:</a:t>
            </a:r>
          </a:p>
          <a:p>
            <a:endParaRPr lang="en-US" dirty="0">
              <a:latin typeface="Abadi" panose="020B0604020104020204" pitchFamily="34" charset="0"/>
            </a:endParaRPr>
          </a:p>
          <a:p>
            <a:r>
              <a:rPr lang="en-US" dirty="0">
                <a:latin typeface="Abadi" panose="020B0604020104020204" pitchFamily="34" charset="0"/>
              </a:rPr>
              <a:t>%</a:t>
            </a:r>
            <a:r>
              <a:rPr lang="en-US" dirty="0" err="1">
                <a:latin typeface="Abadi" panose="020B0604020104020204" pitchFamily="34" charset="0"/>
              </a:rPr>
              <a:t>sql</a:t>
            </a:r>
            <a:r>
              <a:rPr lang="en-US" dirty="0">
                <a:latin typeface="Abadi" panose="020B0604020104020204" pitchFamily="34" charset="0"/>
              </a:rPr>
              <a:t> select </a:t>
            </a:r>
            <a:r>
              <a:rPr lang="en-US" dirty="0" err="1">
                <a:latin typeface="Abadi" panose="020B0604020104020204" pitchFamily="34" charset="0"/>
              </a:rPr>
              <a:t>landing__outcome</a:t>
            </a:r>
            <a:r>
              <a:rPr lang="en-US" dirty="0">
                <a:latin typeface="Abadi" panose="020B0604020104020204" pitchFamily="34" charset="0"/>
              </a:rPr>
              <a:t>, count(</a:t>
            </a:r>
            <a:r>
              <a:rPr lang="en-US" dirty="0" err="1">
                <a:latin typeface="Abadi" panose="020B0604020104020204" pitchFamily="34" charset="0"/>
              </a:rPr>
              <a:t>landing__outcome</a:t>
            </a:r>
            <a:r>
              <a:rPr lang="en-US" dirty="0">
                <a:latin typeface="Abadi" panose="020B0604020104020204" pitchFamily="34" charset="0"/>
              </a:rPr>
              <a:t>) </a:t>
            </a:r>
          </a:p>
          <a:p>
            <a:r>
              <a:rPr lang="en-US" dirty="0">
                <a:latin typeface="Abadi" panose="020B0604020104020204" pitchFamily="34" charset="0"/>
              </a:rPr>
              <a:t>         as total from </a:t>
            </a:r>
            <a:r>
              <a:rPr lang="en-US" dirty="0" err="1">
                <a:latin typeface="Abadi" panose="020B0604020104020204" pitchFamily="34" charset="0"/>
              </a:rPr>
              <a:t>spacextbl</a:t>
            </a:r>
            <a:r>
              <a:rPr lang="en-US" dirty="0">
                <a:latin typeface="Abadi" panose="020B0604020104020204" pitchFamily="34" charset="0"/>
              </a:rPr>
              <a:t> </a:t>
            </a:r>
          </a:p>
          <a:p>
            <a:r>
              <a:rPr lang="en-US" dirty="0">
                <a:latin typeface="Abadi" panose="020B0604020104020204" pitchFamily="34" charset="0"/>
              </a:rPr>
              <a:t>        where Date between '2010-06-04' and '2017-03-20’  </a:t>
            </a:r>
          </a:p>
          <a:p>
            <a:r>
              <a:rPr lang="en-US" dirty="0">
                <a:latin typeface="Abadi" panose="020B0604020104020204" pitchFamily="34" charset="0"/>
              </a:rPr>
              <a:t>        group by </a:t>
            </a:r>
            <a:r>
              <a:rPr lang="en-US" dirty="0" err="1">
                <a:latin typeface="Abadi" panose="020B0604020104020204" pitchFamily="34" charset="0"/>
              </a:rPr>
              <a:t>landing__outcome</a:t>
            </a:r>
            <a:r>
              <a:rPr lang="en-US" dirty="0">
                <a:latin typeface="Abadi" panose="020B0604020104020204" pitchFamily="34" charset="0"/>
              </a:rPr>
              <a:t> </a:t>
            </a:r>
          </a:p>
          <a:p>
            <a:r>
              <a:rPr lang="en-US" dirty="0">
                <a:latin typeface="Abadi" panose="020B0604020104020204" pitchFamily="34" charset="0"/>
              </a:rPr>
              <a:t>        order by total desc</a:t>
            </a:r>
          </a:p>
          <a:p>
            <a:endParaRPr lang="en-US" dirty="0">
              <a:latin typeface="Abadi" panose="020B0604020104020204" pitchFamily="34" charset="0"/>
            </a:endParaRPr>
          </a:p>
          <a:p>
            <a:r>
              <a:rPr lang="en-US" dirty="0">
                <a:latin typeface="Abadi" panose="020B0604020104020204" pitchFamily="34" charset="0"/>
              </a:rPr>
              <a:t>The query selects the </a:t>
            </a:r>
            <a:r>
              <a:rPr lang="en-US" dirty="0" err="1">
                <a:latin typeface="Abadi" panose="020B0604020104020204" pitchFamily="34" charset="0"/>
              </a:rPr>
              <a:t>landing_outcome</a:t>
            </a:r>
            <a:r>
              <a:rPr lang="en-US" dirty="0">
                <a:latin typeface="Abadi" panose="020B0604020104020204" pitchFamily="34" charset="0"/>
              </a:rPr>
              <a:t> column and selects all the rows that correspond to dates between June 4, 2010 and March 20, 2017. It then counts the number of rows that are grouped by the </a:t>
            </a:r>
            <a:r>
              <a:rPr lang="en-US" dirty="0" err="1">
                <a:latin typeface="Abadi" panose="020B0604020104020204" pitchFamily="34" charset="0"/>
              </a:rPr>
              <a:t>landing_outcome</a:t>
            </a:r>
            <a:r>
              <a:rPr lang="en-US">
                <a:latin typeface="Abadi" panose="020B0604020104020204" pitchFamily="34" charset="0"/>
              </a:rPr>
              <a:t> column.</a:t>
            </a:r>
            <a:endParaRPr lang="en-US"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4421" y="5021571"/>
            <a:ext cx="11782937" cy="155970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map above was created using the Folium library. On this particular map view, you can see the markers for the Launch Sites. One of these is Vandenburg Air Force base in California. Three others are in Florida: Kennedy Space Center (KSC) and two nearby at Cape Canaveral (CCAFS LC40 and CCAFS SLC-40). In the upper left, you can use controls to zoom in or zoom out.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SpaceX Launch Site</a:t>
            </a:r>
          </a:p>
        </p:txBody>
      </p:sp>
      <p:pic>
        <p:nvPicPr>
          <p:cNvPr id="6" name="Picture 5">
            <a:extLst>
              <a:ext uri="{FF2B5EF4-FFF2-40B4-BE49-F238E27FC236}">
                <a16:creationId xmlns:a16="http://schemas.microsoft.com/office/drawing/2014/main" id="{F7D28188-C8C3-BBEC-46DA-7053A8172539}"/>
              </a:ext>
            </a:extLst>
          </p:cNvPr>
          <p:cNvPicPr>
            <a:picLocks noChangeAspect="1"/>
          </p:cNvPicPr>
          <p:nvPr/>
        </p:nvPicPr>
        <p:blipFill>
          <a:blip r:embed="rId3"/>
          <a:stretch>
            <a:fillRect/>
          </a:stretch>
        </p:blipFill>
        <p:spPr>
          <a:xfrm>
            <a:off x="1347536" y="1397349"/>
            <a:ext cx="8169443" cy="34953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66219" y="1412111"/>
            <a:ext cx="11702004" cy="51391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of our findings were as follows:</a:t>
            </a:r>
          </a:p>
          <a:p>
            <a:pPr lvl="1">
              <a:lnSpc>
                <a:spcPct val="100000"/>
              </a:lnSpc>
              <a:spcBef>
                <a:spcPts val="1400"/>
              </a:spcBef>
            </a:pPr>
            <a:r>
              <a:rPr lang="en-US" sz="1800" dirty="0">
                <a:solidFill>
                  <a:schemeClr val="accent3">
                    <a:lumMod val="25000"/>
                  </a:schemeClr>
                </a:solidFill>
                <a:latin typeface="Abadi" panose="020B0604020104020204" pitchFamily="34" charset="0"/>
              </a:rPr>
              <a:t>As one would expect, as we launched more and more missions, our success rate increased. We credit deep dives into data to achieve both large-scale and incremental improvements to our technologies and processes.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B4 and FT were our most successful, the product of improved engineering. B5 looks promising.</a:t>
            </a:r>
          </a:p>
          <a:p>
            <a:pPr lvl="1">
              <a:lnSpc>
                <a:spcPct val="100000"/>
              </a:lnSpc>
              <a:spcBef>
                <a:spcPts val="1400"/>
              </a:spcBef>
            </a:pPr>
            <a:r>
              <a:rPr lang="en-US" sz="1800" dirty="0">
                <a:solidFill>
                  <a:schemeClr val="accent3">
                    <a:lumMod val="25000"/>
                  </a:schemeClr>
                </a:solidFill>
                <a:latin typeface="Abadi" panose="020B0604020104020204" pitchFamily="34" charset="0"/>
              </a:rPr>
              <a:t>Our best launch site was the Kennedy Space Center, but the Cape Canaveral launch sites are very good and improving (likely in concert with engineering and process improvements). Vandenburg is capable for smaller payloads, and if it makes sense it could use investment to create more site launch flexibility.</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great success with ES-L1, GEO, HEO, and SSO orbit types (100%); this is a viable business model</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Machine Learning to create an accurate model for determining success and failure based on the data we have collected. The model performed accurately 94% of the time.</a:t>
            </a:r>
          </a:p>
          <a:p>
            <a:pPr lvl="1">
              <a:lnSpc>
                <a:spcPct val="100000"/>
              </a:lnSpc>
              <a:spcBef>
                <a:spcPts val="1400"/>
              </a:spcBef>
            </a:pPr>
            <a:r>
              <a:rPr lang="en-US" sz="1800" dirty="0">
                <a:solidFill>
                  <a:schemeClr val="accent3">
                    <a:lumMod val="25000"/>
                  </a:schemeClr>
                </a:solidFill>
                <a:latin typeface="Abadi" panose="020B0604020104020204" pitchFamily="34" charset="0"/>
              </a:rPr>
              <a:t>Finally, while we have an accurate predictive model, our work is not complete. We recommend that further analysis takes place to understand the relative contribution of each categorical data element to success or failure. In doing so, we believe we will learn more about how each individual characteristic contributes to success.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(continued)</a:t>
            </a:r>
            <a:endParaRPr lang="en-US" dirty="0">
              <a:solidFill>
                <a:srgbClr val="0B49CB"/>
              </a:solidFill>
            </a:endParaRPr>
          </a:p>
        </p:txBody>
      </p:sp>
    </p:spTree>
    <p:extLst>
      <p:ext uri="{BB962C8B-B14F-4D97-AF65-F5344CB8AC3E}">
        <p14:creationId xmlns:p14="http://schemas.microsoft.com/office/powerpoint/2010/main" val="3665296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7671" y="4208626"/>
            <a:ext cx="11747401" cy="211072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 shows Launch Outcomes for the Kennedy Space Center launch site. The green markers indicate successes and the red markers indicate failures. You can also see:</a:t>
            </a:r>
          </a:p>
          <a:p>
            <a:pPr lvl="1">
              <a:lnSpc>
                <a:spcPct val="100000"/>
              </a:lnSpc>
              <a:spcBef>
                <a:spcPts val="1400"/>
              </a:spcBef>
            </a:pPr>
            <a:r>
              <a:rPr lang="en-US" sz="1800" dirty="0">
                <a:solidFill>
                  <a:schemeClr val="accent3">
                    <a:lumMod val="25000"/>
                  </a:schemeClr>
                </a:solidFill>
                <a:latin typeface="Abadi"/>
              </a:rPr>
              <a:t>The two other launch sites in Florida (on the right). If we were to drill-down on those, we would also be able to see the Launch Outcomes for those site.</a:t>
            </a:r>
          </a:p>
          <a:p>
            <a:pPr marL="0" indent="0">
              <a:spcBef>
                <a:spcPts val="1400"/>
              </a:spcBef>
              <a:buNone/>
            </a:pPr>
            <a:r>
              <a:rPr lang="en-US" sz="2200" dirty="0">
                <a:solidFill>
                  <a:schemeClr val="accent3">
                    <a:lumMod val="25000"/>
                  </a:schemeClr>
                </a:solidFill>
              </a:rPr>
              <a:t>As you can see, there were 10 successes and 3 failures at KSC.</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 Successes and Failures</a:t>
            </a:r>
          </a:p>
        </p:txBody>
      </p:sp>
      <p:pic>
        <p:nvPicPr>
          <p:cNvPr id="4" name="Picture 3">
            <a:extLst>
              <a:ext uri="{FF2B5EF4-FFF2-40B4-BE49-F238E27FC236}">
                <a16:creationId xmlns:a16="http://schemas.microsoft.com/office/drawing/2014/main" id="{A523D343-3719-EA29-2D15-BF77FD304AFA}"/>
              </a:ext>
            </a:extLst>
          </p:cNvPr>
          <p:cNvPicPr>
            <a:picLocks noChangeAspect="1"/>
          </p:cNvPicPr>
          <p:nvPr/>
        </p:nvPicPr>
        <p:blipFill>
          <a:blip r:embed="rId3"/>
          <a:stretch>
            <a:fillRect/>
          </a:stretch>
        </p:blipFill>
        <p:spPr>
          <a:xfrm>
            <a:off x="2556209" y="1340519"/>
            <a:ext cx="6419349" cy="25934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3029" y="4932947"/>
            <a:ext cx="11830582" cy="170848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maps shows both Cape Canaveral launch sites and it shows the closest distance to the coastline of Florida. It shows that the distance is approximately 0.87 KM (as annotated)</a:t>
            </a:r>
            <a:endParaRPr lang="en-US"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Similar annotations using lines and distance markers can be constructed to other important topological features, like railways and major highways.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CCAFS SLC40 Distance to Coastline</a:t>
            </a:r>
          </a:p>
        </p:txBody>
      </p:sp>
      <p:pic>
        <p:nvPicPr>
          <p:cNvPr id="4" name="Picture 3">
            <a:extLst>
              <a:ext uri="{FF2B5EF4-FFF2-40B4-BE49-F238E27FC236}">
                <a16:creationId xmlns:a16="http://schemas.microsoft.com/office/drawing/2014/main" id="{6B35CBB5-D682-8F89-E51D-DA82C29482AB}"/>
              </a:ext>
            </a:extLst>
          </p:cNvPr>
          <p:cNvPicPr>
            <a:picLocks noChangeAspect="1"/>
          </p:cNvPicPr>
          <p:nvPr/>
        </p:nvPicPr>
        <p:blipFill>
          <a:blip r:embed="rId3"/>
          <a:stretch>
            <a:fillRect/>
          </a:stretch>
        </p:blipFill>
        <p:spPr>
          <a:xfrm>
            <a:off x="570178" y="1383631"/>
            <a:ext cx="9343843" cy="34235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6136" y="4016415"/>
            <a:ext cx="11620982" cy="220997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is a screenshot of the landing page of the SpaceX Dash application.</a:t>
            </a:r>
          </a:p>
          <a:p>
            <a:pPr marL="0" indent="0">
              <a:lnSpc>
                <a:spcPct val="100000"/>
              </a:lnSpc>
              <a:spcBef>
                <a:spcPts val="1400"/>
              </a:spcBef>
              <a:buNone/>
            </a:pPr>
            <a:r>
              <a:rPr lang="en-US" sz="2200" dirty="0">
                <a:solidFill>
                  <a:schemeClr val="accent3">
                    <a:lumMod val="25000"/>
                  </a:schemeClr>
                </a:solidFill>
                <a:latin typeface="Abadi"/>
              </a:rPr>
              <a:t>Upon start-up, the user is shown a pie chart that breaks down Successful launches (in %) for each launch site. The Dropdown allows the user to select “ALL” or to select an individual site. If the user chooses and individual site, then it will show a pie chart of % Success vs. % Failure.</a:t>
            </a:r>
          </a:p>
          <a:p>
            <a:pPr marL="0" indent="0">
              <a:lnSpc>
                <a:spcPct val="100000"/>
              </a:lnSpc>
              <a:spcBef>
                <a:spcPts val="1400"/>
              </a:spcBef>
              <a:buNone/>
            </a:pPr>
            <a:r>
              <a:rPr lang="en-US" sz="2200" dirty="0">
                <a:solidFill>
                  <a:schemeClr val="accent3">
                    <a:lumMod val="25000"/>
                  </a:schemeClr>
                </a:solidFill>
                <a:latin typeface="Abadi"/>
              </a:rPr>
              <a:t>Also on this pie chart is a Title (on the left) and a Legend (on the right)</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Application – Pie Chart – ALL Sites</a:t>
            </a:r>
          </a:p>
        </p:txBody>
      </p:sp>
      <p:pic>
        <p:nvPicPr>
          <p:cNvPr id="4" name="Picture 3">
            <a:extLst>
              <a:ext uri="{FF2B5EF4-FFF2-40B4-BE49-F238E27FC236}">
                <a16:creationId xmlns:a16="http://schemas.microsoft.com/office/drawing/2014/main" id="{FC9A2F7B-05A8-84DF-1904-3E3D1B21A712}"/>
              </a:ext>
            </a:extLst>
          </p:cNvPr>
          <p:cNvPicPr>
            <a:picLocks noChangeAspect="1"/>
          </p:cNvPicPr>
          <p:nvPr/>
        </p:nvPicPr>
        <p:blipFill>
          <a:blip r:embed="rId3"/>
          <a:stretch>
            <a:fillRect/>
          </a:stretch>
        </p:blipFill>
        <p:spPr>
          <a:xfrm>
            <a:off x="770011" y="1440129"/>
            <a:ext cx="6701742" cy="242827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3068" y="4158669"/>
            <a:ext cx="11702005" cy="21606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In the previous slide, where we showed ALL sites’ % Successes, we noted that you can select and individual site. Here, we 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 (KSC).</a:t>
            </a:r>
          </a:p>
          <a:p>
            <a:pPr marL="0" indent="0">
              <a:lnSpc>
                <a:spcPct val="100000"/>
              </a:lnSpc>
              <a:spcBef>
                <a:spcPts val="1400"/>
              </a:spcBef>
              <a:buNone/>
            </a:pPr>
            <a:r>
              <a:rPr lang="en-US" sz="2200" dirty="0">
                <a:solidFill>
                  <a:schemeClr val="accent3">
                    <a:lumMod val="25000"/>
                  </a:schemeClr>
                </a:solidFill>
                <a:latin typeface="Abadi"/>
              </a:rPr>
              <a:t>At KSC, launches were successful 76.9 % of the time. </a:t>
            </a:r>
          </a:p>
          <a:p>
            <a:pPr marL="0" indent="0">
              <a:lnSpc>
                <a:spcPct val="100000"/>
              </a:lnSpc>
              <a:spcBef>
                <a:spcPts val="1400"/>
              </a:spcBef>
              <a:buNone/>
            </a:pPr>
            <a:r>
              <a:rPr lang="en-US" sz="2200" dirty="0">
                <a:solidFill>
                  <a:schemeClr val="accent3">
                    <a:lumMod val="25000"/>
                  </a:schemeClr>
                </a:solidFill>
                <a:latin typeface="Abadi"/>
              </a:rPr>
              <a:t>Again, there is also a title (on the left) and a legend (on the right).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Application – Site with highest Success Rate</a:t>
            </a:r>
          </a:p>
        </p:txBody>
      </p:sp>
      <p:pic>
        <p:nvPicPr>
          <p:cNvPr id="4" name="Picture 3">
            <a:extLst>
              <a:ext uri="{FF2B5EF4-FFF2-40B4-BE49-F238E27FC236}">
                <a16:creationId xmlns:a16="http://schemas.microsoft.com/office/drawing/2014/main" id="{59FA96C8-D572-7738-5E39-23ADE478A821}"/>
              </a:ext>
            </a:extLst>
          </p:cNvPr>
          <p:cNvPicPr>
            <a:picLocks noChangeAspect="1"/>
          </p:cNvPicPr>
          <p:nvPr/>
        </p:nvPicPr>
        <p:blipFill>
          <a:blip r:embed="rId3"/>
          <a:stretch>
            <a:fillRect/>
          </a:stretch>
        </p:blipFill>
        <p:spPr>
          <a:xfrm>
            <a:off x="770011" y="1420202"/>
            <a:ext cx="6979534" cy="240596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0390" y="4707721"/>
            <a:ext cx="11678855" cy="20055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graph shows all Successes/Failures for all launches (1=Success, 0=Failure) with each Booster version color-coded as show in the legend on the right.</a:t>
            </a:r>
          </a:p>
          <a:p>
            <a:pPr marL="0" indent="0">
              <a:lnSpc>
                <a:spcPct val="100000"/>
              </a:lnSpc>
              <a:spcBef>
                <a:spcPts val="1400"/>
              </a:spcBef>
              <a:buNone/>
            </a:pPr>
            <a:r>
              <a:rPr lang="en-US" sz="2200" dirty="0">
                <a:solidFill>
                  <a:schemeClr val="accent3">
                    <a:lumMod val="25000"/>
                  </a:schemeClr>
                </a:solidFill>
                <a:latin typeface="Abadi"/>
              </a:rPr>
              <a:t>As you should see, only B4 and FT had successes beyond 5000 Kg weight; Version v1.1 had almost all failures; B5 was used only once (this could be because of the timing of the data collection.</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 – Booster Version Success at various payloads</a:t>
            </a:r>
          </a:p>
        </p:txBody>
      </p:sp>
      <p:pic>
        <p:nvPicPr>
          <p:cNvPr id="4" name="Picture 3">
            <a:extLst>
              <a:ext uri="{FF2B5EF4-FFF2-40B4-BE49-F238E27FC236}">
                <a16:creationId xmlns:a16="http://schemas.microsoft.com/office/drawing/2014/main" id="{7B001FEC-1687-D1AF-6E4A-182B092AA27B}"/>
              </a:ext>
            </a:extLst>
          </p:cNvPr>
          <p:cNvPicPr>
            <a:picLocks noChangeAspect="1"/>
          </p:cNvPicPr>
          <p:nvPr/>
        </p:nvPicPr>
        <p:blipFill>
          <a:blip r:embed="rId3"/>
          <a:stretch>
            <a:fillRect/>
          </a:stretch>
        </p:blipFill>
        <p:spPr>
          <a:xfrm>
            <a:off x="770011" y="1327071"/>
            <a:ext cx="7048982" cy="31412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9919" y="4734046"/>
            <a:ext cx="11632557" cy="1932972"/>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classification study was performed on the SpaceX launch data to determine predictive ability of various models to determine potential successes or failures using the categorical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Four models were created, per the process previously described. Fit accuracy describes how the model performed on the Training Data, whereas Model Accuracy describes how it performed on the Test data. The model that performed best was Decision Tree, with a Model Accuracy of 0.944 (or 94.4% of the time).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969CEB65-A42E-9E6D-9621-19B978F22E6A}"/>
              </a:ext>
            </a:extLst>
          </p:cNvPr>
          <p:cNvGraphicFramePr/>
          <p:nvPr>
            <p:extLst>
              <p:ext uri="{D42A27DB-BD31-4B8C-83A1-F6EECF244321}">
                <p14:modId xmlns:p14="http://schemas.microsoft.com/office/powerpoint/2010/main" val="535840891"/>
              </p:ext>
            </p:extLst>
          </p:nvPr>
        </p:nvGraphicFramePr>
        <p:xfrm>
          <a:off x="1858380" y="1240527"/>
          <a:ext cx="6197600" cy="34935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02852" y="1523206"/>
            <a:ext cx="11487578" cy="5490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Decision Tree Model is shown below:</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FFE2966-2B25-D3FE-0B2E-B3EEB8C59865}"/>
              </a:ext>
            </a:extLst>
          </p:cNvPr>
          <p:cNvPicPr>
            <a:picLocks noChangeAspect="1"/>
          </p:cNvPicPr>
          <p:nvPr/>
        </p:nvPicPr>
        <p:blipFill>
          <a:blip r:embed="rId3"/>
          <a:stretch>
            <a:fillRect/>
          </a:stretch>
        </p:blipFill>
        <p:spPr>
          <a:xfrm>
            <a:off x="3711856" y="2072256"/>
            <a:ext cx="3661217" cy="2907914"/>
          </a:xfrm>
          <a:prstGeom prst="rect">
            <a:avLst/>
          </a:prstGeom>
        </p:spPr>
      </p:pic>
      <p:sp>
        <p:nvSpPr>
          <p:cNvPr id="7" name="Content Placeholder 4">
            <a:extLst>
              <a:ext uri="{FF2B5EF4-FFF2-40B4-BE49-F238E27FC236}">
                <a16:creationId xmlns:a16="http://schemas.microsoft.com/office/drawing/2014/main" id="{46BB1BAC-B6F1-B7AC-FC99-0F3D6FFD71DF}"/>
              </a:ext>
            </a:extLst>
          </p:cNvPr>
          <p:cNvSpPr txBox="1">
            <a:spLocks/>
          </p:cNvSpPr>
          <p:nvPr/>
        </p:nvSpPr>
        <p:spPr>
          <a:xfrm>
            <a:off x="202852" y="5041017"/>
            <a:ext cx="11487578" cy="155655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What this shows is that there were 12/18 that truly landed and 6/18 that did not land.</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correctly predicted all 12 actual landings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should have predicted 6 non-landings, but only predicted 5. One was a false-positive, meaning that it predicted that launch should have landed, even though in reality it did not.</a:t>
            </a: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5097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performed best on this data. But, like all predictive models, it will not always produce flawless results.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models performed well, but had a significant number of false-positives (approximately 50% of the failures were false-positives). They did, however, predict landings at a 100% correct rate.</a:t>
            </a:r>
          </a:p>
          <a:p>
            <a:pPr>
              <a:lnSpc>
                <a:spcPct val="100000"/>
              </a:lnSpc>
              <a:spcBef>
                <a:spcPts val="1400"/>
              </a:spcBef>
            </a:pPr>
            <a:r>
              <a:rPr lang="en-US" sz="2200" dirty="0">
                <a:solidFill>
                  <a:schemeClr val="accent3">
                    <a:lumMod val="25000"/>
                  </a:schemeClr>
                </a:solidFill>
                <a:latin typeface="Abadi" panose="020B0604020104020204" pitchFamily="34" charset="0"/>
              </a:rPr>
              <a:t>Model building and evaluation are an iterative process and are highly sensitive to the quality of input data.</a:t>
            </a:r>
          </a:p>
          <a:p>
            <a:pPr>
              <a:lnSpc>
                <a:spcPct val="100000"/>
              </a:lnSpc>
              <a:spcBef>
                <a:spcPts val="1400"/>
              </a:spcBef>
            </a:pPr>
            <a:r>
              <a:rPr lang="en-US" sz="2200" dirty="0">
                <a:solidFill>
                  <a:schemeClr val="accent3">
                    <a:lumMod val="25000"/>
                  </a:schemeClr>
                </a:solidFill>
                <a:latin typeface="Abadi" panose="020B0604020104020204" pitchFamily="34" charset="0"/>
              </a:rPr>
              <a:t>Data Scientists must continuously monitor their models and make adjustments as required.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58814" y="1574156"/>
            <a:ext cx="11227443" cy="50234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is aggressively pursuing contributions to our global humanity by providing products and services to utilize Space outside of the Earth’s atmosphere. There is a global need for technologies to improve the human condition, like all manner of satellites and other experimental platforms.</a:t>
            </a:r>
          </a:p>
          <a:p>
            <a:pPr marL="0" indent="0">
              <a:spcBef>
                <a:spcPts val="1400"/>
              </a:spcBef>
              <a:buNone/>
            </a:pPr>
            <a:r>
              <a:rPr lang="en-US" sz="2200" dirty="0">
                <a:solidFill>
                  <a:schemeClr val="accent3">
                    <a:lumMod val="25000"/>
                  </a:schemeClr>
                </a:solidFill>
                <a:latin typeface="Abadi" panose="020B0604020104020204" pitchFamily="34" charset="0"/>
              </a:rPr>
              <a:t>To contribute to this mission, companies and governments need efficient and cost-effective ways to propel their satellites and platforms into orbits around the Earth. Part of the cost-effectiveness requires re-use of expensive components, like Boosters, as much as possible.</a:t>
            </a:r>
          </a:p>
          <a:p>
            <a:pPr marL="0" indent="0">
              <a:spcBef>
                <a:spcPts val="1400"/>
              </a:spcBef>
              <a:buNone/>
            </a:pPr>
            <a:r>
              <a:rPr lang="en-US" sz="2200" dirty="0">
                <a:solidFill>
                  <a:schemeClr val="accent3">
                    <a:lumMod val="25000"/>
                  </a:schemeClr>
                </a:solidFill>
                <a:latin typeface="Abadi" panose="020B0604020104020204" pitchFamily="34" charset="0"/>
              </a:rPr>
              <a:t>This project was undertaken by the Data Analytics team, sponsored by the Executive Team, to understand the huge volumes of data that are collected with each Launch. The objective is for the data to inform all other teams in the processes of Launch – Engineers, Ops, Finance, Marketing,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a:t>
            </a:r>
          </a:p>
          <a:p>
            <a:pPr marL="0" indent="0">
              <a:spcBef>
                <a:spcPts val="1400"/>
              </a:spcBef>
              <a:buNone/>
            </a:pPr>
            <a:r>
              <a:rPr lang="en-US" sz="2200" dirty="0">
                <a:solidFill>
                  <a:schemeClr val="accent3">
                    <a:lumMod val="25000"/>
                  </a:schemeClr>
                </a:solidFill>
                <a:latin typeface="Abadi" panose="020B0604020104020204" pitchFamily="34" charset="0"/>
              </a:rPr>
              <a:t>We want to know answers, at least in this 1</a:t>
            </a:r>
            <a:r>
              <a:rPr lang="en-US" sz="2200" baseline="30000" dirty="0">
                <a:solidFill>
                  <a:schemeClr val="accent3">
                    <a:lumMod val="25000"/>
                  </a:schemeClr>
                </a:solidFill>
                <a:latin typeface="Abadi" panose="020B0604020104020204" pitchFamily="34" charset="0"/>
              </a:rPr>
              <a:t>st</a:t>
            </a:r>
            <a:r>
              <a:rPr lang="en-US" sz="2200" dirty="0">
                <a:solidFill>
                  <a:schemeClr val="accent3">
                    <a:lumMod val="25000"/>
                  </a:schemeClr>
                </a:solidFill>
                <a:latin typeface="Abadi" panose="020B0604020104020204" pitchFamily="34" charset="0"/>
              </a:rPr>
              <a:t> phase of this Data Analysis project to the following questions:</a:t>
            </a:r>
          </a:p>
          <a:p>
            <a:pPr marL="0" indent="0" algn="ctr">
              <a:spcBef>
                <a:spcPts val="1400"/>
              </a:spcBef>
              <a:buNone/>
            </a:pPr>
            <a:r>
              <a:rPr lang="en-US" sz="2200" dirty="0">
                <a:solidFill>
                  <a:schemeClr val="accent3">
                    <a:lumMod val="25000"/>
                  </a:schemeClr>
                </a:solidFill>
                <a:latin typeface="Abadi" panose="020B0604020104020204" pitchFamily="34" charset="0"/>
              </a:rPr>
              <a:t>(continued on next page)</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relevant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 or Python Scripts were already linked in their corresponding slides and are easily accessible in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by following the links.</a:t>
            </a:r>
          </a:p>
          <a:p>
            <a:pPr>
              <a:lnSpc>
                <a:spcPct val="100000"/>
              </a:lnSpc>
              <a:spcBef>
                <a:spcPts val="1400"/>
              </a:spcBef>
            </a:pPr>
            <a:r>
              <a:rPr lang="en-US" sz="2200" dirty="0">
                <a:solidFill>
                  <a:schemeClr val="accent3">
                    <a:lumMod val="25000"/>
                  </a:schemeClr>
                </a:solidFill>
                <a:latin typeface="Abadi" panose="020B0604020104020204" pitchFamily="34" charset="0"/>
              </a:rPr>
              <a:t>However, the Dash App Python script is linked here: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https://github.com/aristonacademy/CourseraCapstone/blob/main/spacex_dash_app%20(1).py</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Please feel free to inquire about any other documents for which you wish a more detailed breakdown. Thank You.</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58814" y="1574156"/>
            <a:ext cx="11227443" cy="5023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00000"/>
              </a:lnSpc>
              <a:spcBef>
                <a:spcPts val="1400"/>
              </a:spcBef>
            </a:pPr>
            <a:r>
              <a:rPr lang="en-US" sz="2400" dirty="0">
                <a:solidFill>
                  <a:schemeClr val="accent3">
                    <a:lumMod val="25000"/>
                  </a:schemeClr>
                </a:solidFill>
                <a:latin typeface="Abadi" panose="020B0604020104020204" pitchFamily="34" charset="0"/>
              </a:rPr>
              <a:t>Why was one launch successful whereas other one was not?</a:t>
            </a:r>
          </a:p>
          <a:p>
            <a:pPr lvl="1">
              <a:lnSpc>
                <a:spcPct val="100000"/>
              </a:lnSpc>
              <a:spcBef>
                <a:spcPts val="1400"/>
              </a:spcBef>
            </a:pPr>
            <a:r>
              <a:rPr lang="en-US" sz="2400" dirty="0">
                <a:solidFill>
                  <a:schemeClr val="accent3">
                    <a:lumMod val="25000"/>
                  </a:schemeClr>
                </a:solidFill>
                <a:latin typeface="Abadi" panose="020B0604020104020204" pitchFamily="34" charset="0"/>
              </a:rPr>
              <a:t>What were the key contributors to success or failure?</a:t>
            </a:r>
          </a:p>
          <a:p>
            <a:pPr lvl="1">
              <a:lnSpc>
                <a:spcPct val="100000"/>
              </a:lnSpc>
              <a:spcBef>
                <a:spcPts val="1400"/>
              </a:spcBef>
            </a:pPr>
            <a:r>
              <a:rPr lang="en-US" sz="2400" dirty="0">
                <a:solidFill>
                  <a:schemeClr val="accent3">
                    <a:lumMod val="25000"/>
                  </a:schemeClr>
                </a:solidFill>
                <a:latin typeface="Abadi" panose="020B0604020104020204" pitchFamily="34" charset="0"/>
              </a:rPr>
              <a:t>Where should we look to make changes?</a:t>
            </a:r>
          </a:p>
          <a:p>
            <a:pPr lvl="1">
              <a:lnSpc>
                <a:spcPct val="100000"/>
              </a:lnSpc>
              <a:spcBef>
                <a:spcPts val="1400"/>
              </a:spcBef>
            </a:pPr>
            <a:r>
              <a:rPr lang="en-US" dirty="0">
                <a:solidFill>
                  <a:schemeClr val="accent3">
                    <a:lumMod val="25000"/>
                  </a:schemeClr>
                </a:solidFill>
                <a:latin typeface="Abadi" panose="020B0604020104020204" pitchFamily="34" charset="0"/>
              </a:rPr>
              <a:t>Which Customer Jobs met with Success? Which did not? Why?</a:t>
            </a:r>
          </a:p>
          <a:p>
            <a:pPr lvl="1">
              <a:lnSpc>
                <a:spcPct val="100000"/>
              </a:lnSpc>
              <a:spcBef>
                <a:spcPts val="1400"/>
              </a:spcBef>
            </a:pPr>
            <a:r>
              <a:rPr lang="en-US" sz="2400" dirty="0">
                <a:solidFill>
                  <a:schemeClr val="accent3">
                    <a:lumMod val="25000"/>
                  </a:schemeClr>
                </a:solidFill>
                <a:latin typeface="Abadi" panose="020B0604020104020204" pitchFamily="34" charset="0"/>
              </a:rPr>
              <a:t>Which technologies were reliable? Which were not? Why?</a:t>
            </a:r>
          </a:p>
          <a:p>
            <a:pPr lvl="1">
              <a:lnSpc>
                <a:spcPct val="100000"/>
              </a:lnSpc>
              <a:spcBef>
                <a:spcPts val="1400"/>
              </a:spcBef>
            </a:pPr>
            <a:r>
              <a:rPr lang="en-US" dirty="0">
                <a:solidFill>
                  <a:schemeClr val="accent3">
                    <a:lumMod val="25000"/>
                  </a:schemeClr>
                </a:solidFill>
                <a:latin typeface="Abadi" panose="020B0604020104020204" pitchFamily="34" charset="0"/>
              </a:rPr>
              <a:t>Can we predict Success or Failure? How well? What do we need to do to be better at prediction?</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59922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APIs from SpaceX itself as well as publish by SpaceX on a Wikipedia page. The data on Wikipedia was pulled using Web requests and parsed using the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python library.</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Once data were collected, we performed some cursory tasks to understand how much data we had, which data elements were complete or sparse using counting, summary and average methods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9F72858-CF76-B7E9-43D1-BA63A5A338FE}"/>
              </a:ext>
            </a:extLst>
          </p:cNvPr>
          <p:cNvGraphicFramePr/>
          <p:nvPr>
            <p:extLst>
              <p:ext uri="{D42A27DB-BD31-4B8C-83A1-F6EECF244321}">
                <p14:modId xmlns:p14="http://schemas.microsoft.com/office/powerpoint/2010/main" val="171193556"/>
              </p:ext>
            </p:extLst>
          </p:nvPr>
        </p:nvGraphicFramePr>
        <p:xfrm>
          <a:off x="401256" y="3044731"/>
          <a:ext cx="11389488" cy="17934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31495" y="1499872"/>
            <a:ext cx="11686002" cy="154485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was performed using REST APIs provided by SpaceX. It was performed using Python and libraries (requests,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The raw data was collected, extraneous data was filtered out, and target data was scrubbed to eliminate Null Values by replacing them with </a:t>
            </a:r>
            <a:r>
              <a:rPr lang="en-US" sz="2200" b="1" dirty="0">
                <a:solidFill>
                  <a:schemeClr val="accent3">
                    <a:lumMod val="25000"/>
                  </a:schemeClr>
                </a:solidFill>
                <a:latin typeface="Abadi" panose="020B0604020104020204" pitchFamily="34" charset="0"/>
              </a:rPr>
              <a:t>category means. </a:t>
            </a:r>
            <a:r>
              <a:rPr lang="en-US" sz="2200" dirty="0">
                <a:solidFill>
                  <a:schemeClr val="accent3">
                    <a:lumMod val="25000"/>
                  </a:schemeClr>
                </a:solidFill>
                <a:latin typeface="Abadi" panose="020B0604020104020204" pitchFamily="34" charset="0"/>
              </a:rPr>
              <a:t>The process is outlined here:</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61D02C0E-54FB-8E27-273D-B49BFFF82384}"/>
              </a:ext>
            </a:extLst>
          </p:cNvPr>
          <p:cNvSpPr txBox="1"/>
          <p:nvPr/>
        </p:nvSpPr>
        <p:spPr>
          <a:xfrm>
            <a:off x="231495" y="4838218"/>
            <a:ext cx="11559249" cy="1379865"/>
          </a:xfrm>
          <a:prstGeom prst="rect">
            <a:avLst/>
          </a:prstGeom>
          <a:noFill/>
        </p:spPr>
        <p:txBody>
          <a:bodyPr wrap="square" rtlCol="0">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GitHub URL of the completed SpaceX API calls notebook, as an external reference and peer-review purpose is located here:</a:t>
            </a:r>
          </a:p>
          <a:p>
            <a:pPr>
              <a:lnSpc>
                <a:spcPct val="100000"/>
              </a:lnSpc>
              <a:spcBef>
                <a:spcPts val="1400"/>
              </a:spcBef>
            </a:pPr>
            <a:r>
              <a:rPr lang="en-US" sz="1800" dirty="0">
                <a:solidFill>
                  <a:schemeClr val="accent3">
                    <a:lumMod val="25000"/>
                  </a:schemeClr>
                </a:solidFill>
                <a:latin typeface="Abadi" panose="020B0604020104020204" pitchFamily="34" charset="0"/>
                <a:hlinkClick r:id="rId9"/>
              </a:rPr>
              <a:t>https://github.com/aristonacademy/CourseraCapstone/blob/main/Capstone%20Project%20-%20Data%20Collection.ipynb</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4397</TotalTime>
  <Words>5587</Words>
  <Application>Microsoft Office PowerPoint</Application>
  <PresentationFormat>Widescreen</PresentationFormat>
  <Paragraphs>483</Paragraphs>
  <Slides>51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Sophia Priovolos &lt;Student&gt;</cp:lastModifiedBy>
  <cp:revision>239</cp:revision>
  <dcterms:created xsi:type="dcterms:W3CDTF">2021-04-29T18:58:34Z</dcterms:created>
  <dcterms:modified xsi:type="dcterms:W3CDTF">2022-07-19T17:01:55Z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